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272" r:id="rId2"/>
    <p:sldId id="351" r:id="rId3"/>
    <p:sldId id="347" r:id="rId4"/>
    <p:sldId id="340" r:id="rId5"/>
    <p:sldId id="341" r:id="rId6"/>
    <p:sldId id="342" r:id="rId7"/>
    <p:sldId id="259" r:id="rId8"/>
    <p:sldId id="279" r:id="rId9"/>
    <p:sldId id="346" r:id="rId10"/>
    <p:sldId id="349" r:id="rId11"/>
    <p:sldId id="350" r:id="rId12"/>
    <p:sldId id="288" r:id="rId13"/>
    <p:sldId id="339" r:id="rId14"/>
    <p:sldId id="286" r:id="rId15"/>
    <p:sldId id="348" r:id="rId16"/>
    <p:sldId id="344" r:id="rId17"/>
    <p:sldId id="345" r:id="rId18"/>
    <p:sldId id="343" r:id="rId19"/>
    <p:sldId id="287" r:id="rId20"/>
    <p:sldId id="293" r:id="rId21"/>
    <p:sldId id="280" r:id="rId22"/>
    <p:sldId id="292" r:id="rId23"/>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688" autoAdjust="0"/>
  </p:normalViewPr>
  <p:slideViewPr>
    <p:cSldViewPr>
      <p:cViewPr varScale="1">
        <p:scale>
          <a:sx n="100" d="100"/>
          <a:sy n="100" d="100"/>
        </p:scale>
        <p:origin x="7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155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9B92E993-E9EC-40EF-B261-E47B72A1DE6A}"/>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3379" name="Rectangle 3">
            <a:extLst>
              <a:ext uri="{FF2B5EF4-FFF2-40B4-BE49-F238E27FC236}">
                <a16:creationId xmlns:a16="http://schemas.microsoft.com/office/drawing/2014/main" id="{07108940-8B72-4746-B1C9-E413D504A2D8}"/>
              </a:ext>
            </a:extLst>
          </p:cNvPr>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3380" name="Rectangle 4">
            <a:extLst>
              <a:ext uri="{FF2B5EF4-FFF2-40B4-BE49-F238E27FC236}">
                <a16:creationId xmlns:a16="http://schemas.microsoft.com/office/drawing/2014/main" id="{3ADCF64F-C1AA-47AC-8C11-E39A822F44A0}"/>
              </a:ext>
            </a:extLst>
          </p:cNvPr>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3381" name="Rectangle 5">
            <a:extLst>
              <a:ext uri="{FF2B5EF4-FFF2-40B4-BE49-F238E27FC236}">
                <a16:creationId xmlns:a16="http://schemas.microsoft.com/office/drawing/2014/main" id="{90DDD4E7-9164-475C-AFFB-1AE1070F8C40}"/>
              </a:ext>
            </a:extLst>
          </p:cNvPr>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2BC7036-E352-46CC-BF3C-4174969E369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DD76269-8874-49C0-BCAD-BAE5464C28BB}"/>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531" name="Rectangle 3">
            <a:extLst>
              <a:ext uri="{FF2B5EF4-FFF2-40B4-BE49-F238E27FC236}">
                <a16:creationId xmlns:a16="http://schemas.microsoft.com/office/drawing/2014/main" id="{B15DE1B3-EF85-4D3E-91E0-52CE0E31A0E6}"/>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7348" name="Rectangle 4">
            <a:extLst>
              <a:ext uri="{FF2B5EF4-FFF2-40B4-BE49-F238E27FC236}">
                <a16:creationId xmlns:a16="http://schemas.microsoft.com/office/drawing/2014/main" id="{9C1B6176-BFF5-4567-84BC-299A404B3D2C}"/>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563205B7-2F51-4340-8262-128488AA636A}"/>
              </a:ext>
            </a:extLst>
          </p:cNvPr>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8D82C9A2-0EEB-4170-BA6C-5CF1F2B5C628}"/>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535" name="Rectangle 7">
            <a:extLst>
              <a:ext uri="{FF2B5EF4-FFF2-40B4-BE49-F238E27FC236}">
                <a16:creationId xmlns:a16="http://schemas.microsoft.com/office/drawing/2014/main" id="{96F35E7D-A3AA-47A3-B8DB-3374F5BE52C7}"/>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EEDD193-29CB-45AE-89FF-C620BBE0A0F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B2403D7-06BF-462D-8415-8CE9765441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12B075F-1FCD-4972-A3D2-EE88E1B320AE}"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2DF20613-E2CE-4590-A00F-A1773B83379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B1E3902-79E3-440F-A08E-77ED3B205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9EF959E-7945-4E4B-A4D2-58F796085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E6FD010-4DF2-4B0C-9155-608131E9CF89}"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65539" name="Rectangle 2">
            <a:extLst>
              <a:ext uri="{FF2B5EF4-FFF2-40B4-BE49-F238E27FC236}">
                <a16:creationId xmlns:a16="http://schemas.microsoft.com/office/drawing/2014/main" id="{BB179A57-B8C8-45DA-B655-E8BD9F414C9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81E317C-D026-4766-B67B-776B26AFB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bottle design a selling point?</a:t>
            </a:r>
          </a:p>
          <a:p>
            <a:endParaRPr lang="en-US" dirty="0"/>
          </a:p>
          <a:p>
            <a:r>
              <a:rPr lang="en-US" dirty="0"/>
              <a:t>Blend Breakdown at expiration: </a:t>
            </a:r>
          </a:p>
          <a:p>
            <a:r>
              <a:rPr lang="en-US" dirty="0"/>
              <a:t>LPC-37: 16.5B</a:t>
            </a:r>
          </a:p>
          <a:p>
            <a:r>
              <a:rPr lang="en-US" dirty="0"/>
              <a:t>Lp-115: 8.5B</a:t>
            </a:r>
          </a:p>
          <a:p>
            <a:r>
              <a:rPr lang="en-US" dirty="0"/>
              <a:t>GG: 5.3B</a:t>
            </a:r>
          </a:p>
          <a:p>
            <a:r>
              <a:rPr lang="en-US" dirty="0"/>
              <a:t>Bb-02: 3.3B</a:t>
            </a:r>
          </a:p>
          <a:p>
            <a:r>
              <a:rPr lang="en-US" dirty="0"/>
              <a:t>La-14: 3.3B</a:t>
            </a:r>
          </a:p>
          <a:p>
            <a:r>
              <a:rPr lang="en-US" dirty="0"/>
              <a:t>BL-04: 3.3B</a:t>
            </a:r>
          </a:p>
          <a:p>
            <a:r>
              <a:rPr lang="en-US" dirty="0"/>
              <a:t>HN001: 3.3B</a:t>
            </a:r>
          </a:p>
          <a:p>
            <a:r>
              <a:rPr lang="en-US" dirty="0"/>
              <a:t>Bi-07: 3.3</a:t>
            </a:r>
          </a:p>
          <a:p>
            <a:r>
              <a:rPr lang="en-US" dirty="0"/>
              <a:t>HN019: 3B</a:t>
            </a:r>
          </a:p>
          <a:p>
            <a:r>
              <a:rPr lang="en-US" dirty="0"/>
              <a:t>Lbr-35: .13B</a:t>
            </a:r>
          </a:p>
          <a:p>
            <a:r>
              <a:rPr lang="en-US" dirty="0"/>
              <a:t>Lc-11: .09B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4423F-3F60-4909-A85C-44076432FB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67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65279CC-2359-4957-8AD3-77EFB2361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2C7795A-B78C-40CB-81A1-FB4266211818}"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BB7F2B94-5786-4D14-9A54-1D695EC5A07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B175A65D-931A-4F89-9079-CADDEF5DBB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DF45A65-2221-40C5-9992-99FA19B874B1}"/>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A5B2DB23-0866-46BE-B7EB-382FE7DABE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3736A8BC-72DB-40B6-8053-9B5EC162A4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6B1BBBF-0530-404A-95F9-C2ECEE3BD9D6}"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48CEFA8-72AA-4AA1-ACEC-E56257AAF91D}"/>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3087687-0C92-4F8F-B8C7-F6B827C9A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148B466E-9D1E-4ED6-B876-C875A4F98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6DB73BE-8446-4ADD-B5FD-EF9176AC38FE}"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DD193-29CB-45AE-89FF-C620BBE0A0FD}" type="slidenum">
              <a:rPr lang="en-US" altLang="en-US" smtClean="0"/>
              <a:pPr/>
              <a:t>17</a:t>
            </a:fld>
            <a:endParaRPr lang="en-US" altLang="en-US"/>
          </a:p>
        </p:txBody>
      </p:sp>
    </p:spTree>
    <p:extLst>
      <p:ext uri="{BB962C8B-B14F-4D97-AF65-F5344CB8AC3E}">
        <p14:creationId xmlns:p14="http://schemas.microsoft.com/office/powerpoint/2010/main" val="339460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7FE2418-C18E-43B4-8D2E-08FAFEF76410}"/>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0734A9E4-FF46-491A-BCC3-E6589EFEA0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B8CCE7F7-EA54-426D-8B42-98917A54D1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E4B58E5-14E6-4CE1-9641-F88FEB2C2B72}"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5817BF4-CB0C-45F6-A1AE-F84FBEA6A4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895F421-E934-422F-9774-CF9F5B29494F}"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63A416A1-157D-4708-8104-EB47F68C69F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4B90ED3-4752-4E2A-8C0C-26D8E79E9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C20E095D-EC54-4619-90DF-1851D78C5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B39234E-DC30-4CD6-B9C1-2DE5D99A6B11}"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95235" name="Rectangle 2">
            <a:extLst>
              <a:ext uri="{FF2B5EF4-FFF2-40B4-BE49-F238E27FC236}">
                <a16:creationId xmlns:a16="http://schemas.microsoft.com/office/drawing/2014/main" id="{531EC1A3-FFAB-44AD-B3AE-D1012DDEE578}"/>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4FC6EB02-8AB3-4643-B444-66D9E08FE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E5230E2-8084-4557-9123-50680CAE1AD9}"/>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7C6D263A-D705-4299-9A03-42FB39A6983D}"/>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8EAD7109-DD03-4DB5-A284-97F0AF6899C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A507675E-FF87-4011-97EC-2BF22606F07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D2EB49A7-AEA0-4B78-8501-C2231097A3B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2DA76061-C22D-45DB-8034-21F084F17FE1}"/>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a:extLst>
                  <a:ext uri="{FF2B5EF4-FFF2-40B4-BE49-F238E27FC236}">
                    <a16:creationId xmlns:a16="http://schemas.microsoft.com/office/drawing/2014/main" id="{FCCEB7DB-DF65-4E69-BEA2-496045BD865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950A2599-19E9-4A57-AA0B-4B29E1415C6F}"/>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6055A353-2784-433A-8651-3335CCE220CA}"/>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pic>
        <p:nvPicPr>
          <p:cNvPr id="13" name="Picture 4">
            <a:extLst>
              <a:ext uri="{FF2B5EF4-FFF2-40B4-BE49-F238E27FC236}">
                <a16:creationId xmlns:a16="http://schemas.microsoft.com/office/drawing/2014/main" id="{0BBC45A9-9829-4F4E-927F-7CC3442B7A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0"/>
            <a:ext cx="2628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1"/>
          <p:cNvSpPr>
            <a:spLocks noGrp="1" noChangeArrowheads="1"/>
          </p:cNvSpPr>
          <p:nvPr>
            <p:ph type="ctrTitle" sz="quarter"/>
          </p:nvPr>
        </p:nvSpPr>
        <p:spPr>
          <a:xfrm>
            <a:off x="685800" y="1736725"/>
            <a:ext cx="7772400" cy="1920875"/>
          </a:xfrm>
        </p:spPr>
        <p:txBody>
          <a:bodyPr/>
          <a:lstStyle>
            <a:lvl1pPr>
              <a:defRPr sz="3600">
                <a:solidFill>
                  <a:srgbClr val="FFC000"/>
                </a:solidFill>
              </a:defRPr>
            </a:lvl1pPr>
          </a:lstStyle>
          <a:p>
            <a:r>
              <a:rPr lang="en-US" dirty="0"/>
              <a:t>Click to edit Master title style</a:t>
            </a:r>
          </a:p>
        </p:txBody>
      </p:sp>
      <p:sp>
        <p:nvSpPr>
          <p:cNvPr id="92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72C0372F-AE19-435C-B58F-F99D2F01A5A9}"/>
              </a:ext>
            </a:extLst>
          </p:cNvPr>
          <p:cNvSpPr>
            <a:spLocks noGrp="1" noChangeArrowheads="1"/>
          </p:cNvSpPr>
          <p:nvPr>
            <p:ph type="dt" sz="quarter" idx="10"/>
          </p:nvPr>
        </p:nvSpPr>
        <p:spPr>
          <a:xfrm>
            <a:off x="457200" y="6248400"/>
            <a:ext cx="2133600" cy="476250"/>
          </a:xfrm>
        </p:spPr>
        <p:txBody>
          <a:bodyPr/>
          <a:lstStyle>
            <a:lvl1pPr>
              <a:defRPr sz="800"/>
            </a:lvl1pPr>
          </a:lstStyle>
          <a:p>
            <a:pPr>
              <a:defRPr/>
            </a:pPr>
            <a:endParaRPr lang="en-US"/>
          </a:p>
        </p:txBody>
      </p:sp>
      <p:sp>
        <p:nvSpPr>
          <p:cNvPr id="15" name="Footer Placeholder 14">
            <a:extLst>
              <a:ext uri="{FF2B5EF4-FFF2-40B4-BE49-F238E27FC236}">
                <a16:creationId xmlns:a16="http://schemas.microsoft.com/office/drawing/2014/main" id="{2230651B-B1D2-4C9A-99F7-9AE3DBBFB3AB}"/>
              </a:ext>
            </a:extLst>
          </p:cNvPr>
          <p:cNvSpPr>
            <a:spLocks noGrp="1" noChangeArrowheads="1"/>
          </p:cNvSpPr>
          <p:nvPr>
            <p:ph type="ftr" sz="quarter" idx="11"/>
          </p:nvPr>
        </p:nvSpPr>
        <p:spPr>
          <a:xfrm>
            <a:off x="3048000" y="6324600"/>
            <a:ext cx="2895600" cy="533400"/>
          </a:xfrm>
        </p:spPr>
        <p:txBody>
          <a:bodyPr/>
          <a:lstStyle>
            <a:lvl1pPr>
              <a:defRPr sz="800"/>
            </a:lvl1pPr>
          </a:lstStyle>
          <a:p>
            <a:pPr>
              <a:defRPr/>
            </a:pPr>
            <a:r>
              <a:rPr lang="en-US"/>
              <a:t>Confidential and proprietary material of D'Arcy Wellness™ Inc.   All Rights Reserved 2011 </a:t>
            </a:r>
          </a:p>
        </p:txBody>
      </p:sp>
      <p:sp>
        <p:nvSpPr>
          <p:cNvPr id="16" name="Slide Number Placeholder 15">
            <a:extLst>
              <a:ext uri="{FF2B5EF4-FFF2-40B4-BE49-F238E27FC236}">
                <a16:creationId xmlns:a16="http://schemas.microsoft.com/office/drawing/2014/main" id="{5ADB0D8F-03C5-4D84-B30A-FB118CC4879B}"/>
              </a:ext>
            </a:extLst>
          </p:cNvPr>
          <p:cNvSpPr>
            <a:spLocks noGrp="1" noChangeArrowheads="1"/>
          </p:cNvSpPr>
          <p:nvPr>
            <p:ph type="sldNum" sz="quarter" idx="12"/>
          </p:nvPr>
        </p:nvSpPr>
        <p:spPr>
          <a:xfrm>
            <a:off x="6553200" y="6254750"/>
            <a:ext cx="2133600" cy="476250"/>
          </a:xfrm>
        </p:spPr>
        <p:txBody>
          <a:bodyPr/>
          <a:lstStyle>
            <a:lvl1pPr>
              <a:defRPr sz="800"/>
            </a:lvl1pPr>
          </a:lstStyle>
          <a:p>
            <a:fld id="{E19FD369-C66D-4AFE-A2A2-41CAAFC68653}" type="slidenum">
              <a:rPr lang="en-US" altLang="en-US"/>
              <a:pPr/>
              <a:t>‹#›</a:t>
            </a:fld>
            <a:endParaRPr lang="en-US" altLang="en-US"/>
          </a:p>
        </p:txBody>
      </p:sp>
    </p:spTree>
    <p:extLst>
      <p:ext uri="{BB962C8B-B14F-4D97-AF65-F5344CB8AC3E}">
        <p14:creationId xmlns:p14="http://schemas.microsoft.com/office/powerpoint/2010/main" val="18947322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A8B04A-03E4-4453-A905-FC4C6C3EFD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0"/>
            <a:ext cx="2628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4E09060-1845-4880-B37B-8EC5E726D97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A9C0715-5CE3-4C1D-B88C-9EECA8D2B152}"/>
              </a:ext>
            </a:extLst>
          </p:cNvPr>
          <p:cNvSpPr>
            <a:spLocks noGrp="1" noChangeArrowheads="1"/>
          </p:cNvSpPr>
          <p:nvPr>
            <p:ph type="sldNum" sz="quarter" idx="11"/>
          </p:nvPr>
        </p:nvSpPr>
        <p:spPr/>
        <p:txBody>
          <a:bodyPr/>
          <a:lstStyle>
            <a:lvl1pPr>
              <a:defRPr/>
            </a:lvl1pPr>
          </a:lstStyle>
          <a:p>
            <a:fld id="{18E06DB2-A7E3-45DF-A735-825EB2FB2B51}" type="slidenum">
              <a:rPr lang="en-US" altLang="en-US"/>
              <a:pPr/>
              <a:t>‹#›</a:t>
            </a:fld>
            <a:endParaRPr lang="en-US" altLang="en-US"/>
          </a:p>
        </p:txBody>
      </p:sp>
      <p:sp>
        <p:nvSpPr>
          <p:cNvPr id="7" name="Rectangle 14">
            <a:extLst>
              <a:ext uri="{FF2B5EF4-FFF2-40B4-BE49-F238E27FC236}">
                <a16:creationId xmlns:a16="http://schemas.microsoft.com/office/drawing/2014/main" id="{87A07F60-7890-4F56-A58D-D6EC27DC01CD}"/>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12575150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A83B2DD-E587-49F9-9648-C60FACF032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40A2DB0-BE8D-4459-8002-22633D053A0A}"/>
              </a:ext>
            </a:extLst>
          </p:cNvPr>
          <p:cNvSpPr>
            <a:spLocks noGrp="1" noChangeArrowheads="1"/>
          </p:cNvSpPr>
          <p:nvPr>
            <p:ph type="sldNum" sz="quarter" idx="11"/>
          </p:nvPr>
        </p:nvSpPr>
        <p:spPr/>
        <p:txBody>
          <a:bodyPr/>
          <a:lstStyle>
            <a:lvl1pPr>
              <a:defRPr/>
            </a:lvl1pPr>
          </a:lstStyle>
          <a:p>
            <a:fld id="{D3096562-135E-40F8-855C-AD529EFA5B8C}" type="slidenum">
              <a:rPr lang="en-US" altLang="en-US"/>
              <a:pPr/>
              <a:t>‹#›</a:t>
            </a:fld>
            <a:endParaRPr lang="en-US" altLang="en-US"/>
          </a:p>
        </p:txBody>
      </p:sp>
      <p:sp>
        <p:nvSpPr>
          <p:cNvPr id="6" name="Rectangle 14">
            <a:extLst>
              <a:ext uri="{FF2B5EF4-FFF2-40B4-BE49-F238E27FC236}">
                <a16:creationId xmlns:a16="http://schemas.microsoft.com/office/drawing/2014/main" id="{154FD52E-E4AD-4E22-96F6-02CDDE4F24FC}"/>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9350248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a:extLst>
              <a:ext uri="{FF2B5EF4-FFF2-40B4-BE49-F238E27FC236}">
                <a16:creationId xmlns:a16="http://schemas.microsoft.com/office/drawing/2014/main" id="{B1F89654-1D83-42A3-8F9E-745F3A7943FD}"/>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B4C2C8C-53DA-47DF-A6F1-29C590AE4D57}"/>
              </a:ext>
            </a:extLst>
          </p:cNvPr>
          <p:cNvSpPr>
            <a:spLocks noGrp="1"/>
          </p:cNvSpPr>
          <p:nvPr>
            <p:ph type="ftr" sz="quarter" idx="11"/>
          </p:nvPr>
        </p:nvSpPr>
        <p:spPr>
          <a:xfrm>
            <a:off x="3124200" y="6245225"/>
            <a:ext cx="2895600" cy="476250"/>
          </a:xfrm>
        </p:spPr>
        <p:txBody>
          <a:bodyPr/>
          <a:lstStyle>
            <a:lvl1pPr>
              <a:defRPr smtClean="0"/>
            </a:lvl1pPr>
          </a:lstStyle>
          <a:p>
            <a:pPr>
              <a:defRPr/>
            </a:pPr>
            <a:r>
              <a:rPr lang="en-US"/>
              <a:t>Confidential and proprietary material of D'Arcy Wellness™ Inc.   All Rights Reserved 2011 </a:t>
            </a:r>
          </a:p>
        </p:txBody>
      </p:sp>
      <p:sp>
        <p:nvSpPr>
          <p:cNvPr id="7" name="Slide Number Placeholder 6">
            <a:extLst>
              <a:ext uri="{FF2B5EF4-FFF2-40B4-BE49-F238E27FC236}">
                <a16:creationId xmlns:a16="http://schemas.microsoft.com/office/drawing/2014/main" id="{66AE2E2A-6537-4078-B339-3C93EFACF4BD}"/>
              </a:ext>
            </a:extLst>
          </p:cNvPr>
          <p:cNvSpPr>
            <a:spLocks noGrp="1"/>
          </p:cNvSpPr>
          <p:nvPr>
            <p:ph type="sldNum" sz="quarter" idx="12"/>
          </p:nvPr>
        </p:nvSpPr>
        <p:spPr>
          <a:xfrm>
            <a:off x="6553200" y="6245225"/>
            <a:ext cx="2133600" cy="476250"/>
          </a:xfrm>
        </p:spPr>
        <p:txBody>
          <a:bodyPr/>
          <a:lstStyle>
            <a:lvl1pPr>
              <a:defRPr/>
            </a:lvl1pPr>
          </a:lstStyle>
          <a:p>
            <a:fld id="{571242D7-AEC3-4DB6-B541-C51769CF534D}" type="slidenum">
              <a:rPr lang="en-US" altLang="en-US"/>
              <a:pPr/>
              <a:t>‹#›</a:t>
            </a:fld>
            <a:endParaRPr lang="en-US" altLang="en-US"/>
          </a:p>
        </p:txBody>
      </p:sp>
    </p:spTree>
    <p:extLst>
      <p:ext uri="{BB962C8B-B14F-4D97-AF65-F5344CB8AC3E}">
        <p14:creationId xmlns:p14="http://schemas.microsoft.com/office/powerpoint/2010/main" val="3574990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A8008A19-2702-467D-AF63-EB76F0985F28}"/>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8BEAD9-7795-42A2-9D48-F62F75BCC2B9}"/>
              </a:ext>
            </a:extLst>
          </p:cNvPr>
          <p:cNvSpPr>
            <a:spLocks noGrp="1"/>
          </p:cNvSpPr>
          <p:nvPr>
            <p:ph type="ftr" sz="quarter" idx="11"/>
          </p:nvPr>
        </p:nvSpPr>
        <p:spPr>
          <a:xfrm>
            <a:off x="3124200" y="6245225"/>
            <a:ext cx="2895600" cy="476250"/>
          </a:xfrm>
        </p:spPr>
        <p:txBody>
          <a:bodyPr/>
          <a:lstStyle>
            <a:lvl1pPr>
              <a:defRPr smtClean="0"/>
            </a:lvl1pPr>
          </a:lstStyle>
          <a:p>
            <a:pPr>
              <a:defRPr/>
            </a:pPr>
            <a:r>
              <a:rPr lang="en-US"/>
              <a:t>Confidential and proprietary material of D'Arcy Wellness™ Inc.   All Rights Reserved 2011 </a:t>
            </a:r>
          </a:p>
        </p:txBody>
      </p:sp>
      <p:sp>
        <p:nvSpPr>
          <p:cNvPr id="6" name="Slide Number Placeholder 5">
            <a:extLst>
              <a:ext uri="{FF2B5EF4-FFF2-40B4-BE49-F238E27FC236}">
                <a16:creationId xmlns:a16="http://schemas.microsoft.com/office/drawing/2014/main" id="{DE00D2B4-ADCC-4247-ADA8-7F2A2B432FEA}"/>
              </a:ext>
            </a:extLst>
          </p:cNvPr>
          <p:cNvSpPr>
            <a:spLocks noGrp="1"/>
          </p:cNvSpPr>
          <p:nvPr>
            <p:ph type="sldNum" sz="quarter" idx="12"/>
          </p:nvPr>
        </p:nvSpPr>
        <p:spPr>
          <a:xfrm>
            <a:off x="6553200" y="6245225"/>
            <a:ext cx="2133600" cy="476250"/>
          </a:xfrm>
        </p:spPr>
        <p:txBody>
          <a:bodyPr/>
          <a:lstStyle>
            <a:lvl1pPr>
              <a:defRPr/>
            </a:lvl1pPr>
          </a:lstStyle>
          <a:p>
            <a:fld id="{8C9866A5-3A87-4D65-87D8-E8B63D5EC41E}" type="slidenum">
              <a:rPr lang="en-US" altLang="en-US"/>
              <a:pPr/>
              <a:t>‹#›</a:t>
            </a:fld>
            <a:endParaRPr lang="en-US" altLang="en-US"/>
          </a:p>
        </p:txBody>
      </p:sp>
    </p:spTree>
    <p:extLst>
      <p:ext uri="{BB962C8B-B14F-4D97-AF65-F5344CB8AC3E}">
        <p14:creationId xmlns:p14="http://schemas.microsoft.com/office/powerpoint/2010/main" val="16633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4365427-9A03-439C-902F-4D85E5C221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F5C9FBE-DCF5-417A-A444-1D63CA7184C6}"/>
              </a:ext>
            </a:extLst>
          </p:cNvPr>
          <p:cNvSpPr>
            <a:spLocks noGrp="1" noChangeArrowheads="1"/>
          </p:cNvSpPr>
          <p:nvPr>
            <p:ph type="sldNum" sz="quarter" idx="11"/>
          </p:nvPr>
        </p:nvSpPr>
        <p:spPr/>
        <p:txBody>
          <a:bodyPr/>
          <a:lstStyle>
            <a:lvl1pPr>
              <a:defRPr/>
            </a:lvl1pPr>
          </a:lstStyle>
          <a:p>
            <a:fld id="{E6DCF602-CECC-4223-B10F-F9530EEFAE63}" type="slidenum">
              <a:rPr lang="en-US" altLang="en-US"/>
              <a:pPr/>
              <a:t>‹#›</a:t>
            </a:fld>
            <a:endParaRPr lang="en-US" altLang="en-US"/>
          </a:p>
        </p:txBody>
      </p:sp>
      <p:sp>
        <p:nvSpPr>
          <p:cNvPr id="6" name="Rectangle 14">
            <a:extLst>
              <a:ext uri="{FF2B5EF4-FFF2-40B4-BE49-F238E27FC236}">
                <a16:creationId xmlns:a16="http://schemas.microsoft.com/office/drawing/2014/main" id="{0EC1CF24-B8E9-4DC2-95DC-53555917E5F3}"/>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42270722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88232335-02E4-4B29-8002-F9F4D39927E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E7973D8-8795-45FC-86ED-74CE6865DC59}"/>
              </a:ext>
            </a:extLst>
          </p:cNvPr>
          <p:cNvSpPr>
            <a:spLocks noGrp="1" noChangeArrowheads="1"/>
          </p:cNvSpPr>
          <p:nvPr>
            <p:ph type="sldNum" sz="quarter" idx="11"/>
          </p:nvPr>
        </p:nvSpPr>
        <p:spPr/>
        <p:txBody>
          <a:bodyPr/>
          <a:lstStyle>
            <a:lvl1pPr>
              <a:defRPr/>
            </a:lvl1pPr>
          </a:lstStyle>
          <a:p>
            <a:fld id="{2215CF48-F7E8-47EA-8FFF-C9A52BFAA06A}" type="slidenum">
              <a:rPr lang="en-US" altLang="en-US"/>
              <a:pPr/>
              <a:t>‹#›</a:t>
            </a:fld>
            <a:endParaRPr lang="en-US" altLang="en-US"/>
          </a:p>
        </p:txBody>
      </p:sp>
      <p:sp>
        <p:nvSpPr>
          <p:cNvPr id="6" name="Rectangle 14">
            <a:extLst>
              <a:ext uri="{FF2B5EF4-FFF2-40B4-BE49-F238E27FC236}">
                <a16:creationId xmlns:a16="http://schemas.microsoft.com/office/drawing/2014/main" id="{BB613352-943E-4908-93AF-9984D51F40A5}"/>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16376682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C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B1572DC7-EA19-40B3-A13C-FB90F555F2C4}"/>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E995A352-89AA-492F-9CB6-773F6FADF851}"/>
              </a:ext>
            </a:extLst>
          </p:cNvPr>
          <p:cNvSpPr>
            <a:spLocks noGrp="1" noChangeArrowheads="1"/>
          </p:cNvSpPr>
          <p:nvPr>
            <p:ph type="sldNum" sz="quarter" idx="11"/>
          </p:nvPr>
        </p:nvSpPr>
        <p:spPr/>
        <p:txBody>
          <a:bodyPr/>
          <a:lstStyle>
            <a:lvl1pPr>
              <a:defRPr/>
            </a:lvl1pPr>
          </a:lstStyle>
          <a:p>
            <a:fld id="{A061ABA0-B9FA-45CE-8E8A-08A269E4EC3B}" type="slidenum">
              <a:rPr lang="en-US" altLang="en-US"/>
              <a:pPr/>
              <a:t>‹#›</a:t>
            </a:fld>
            <a:endParaRPr lang="en-US" altLang="en-US"/>
          </a:p>
        </p:txBody>
      </p:sp>
      <p:sp>
        <p:nvSpPr>
          <p:cNvPr id="8" name="Rectangle 14">
            <a:extLst>
              <a:ext uri="{FF2B5EF4-FFF2-40B4-BE49-F238E27FC236}">
                <a16:creationId xmlns:a16="http://schemas.microsoft.com/office/drawing/2014/main" id="{891C13C5-7BEF-421A-B0B3-8C4C92056AB9}"/>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3544703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0668A2A-26A9-4B83-BEF1-D6431FE549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0"/>
            <a:ext cx="2628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a:extLst>
              <a:ext uri="{FF2B5EF4-FFF2-40B4-BE49-F238E27FC236}">
                <a16:creationId xmlns:a16="http://schemas.microsoft.com/office/drawing/2014/main" id="{23038DB1-9A17-4C4B-8A32-E37A3591BAD6}"/>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3">
            <a:extLst>
              <a:ext uri="{FF2B5EF4-FFF2-40B4-BE49-F238E27FC236}">
                <a16:creationId xmlns:a16="http://schemas.microsoft.com/office/drawing/2014/main" id="{612412A2-D2A3-4024-B772-3CF7848256A7}"/>
              </a:ext>
            </a:extLst>
          </p:cNvPr>
          <p:cNvSpPr>
            <a:spLocks noGrp="1" noChangeArrowheads="1"/>
          </p:cNvSpPr>
          <p:nvPr>
            <p:ph type="sldNum" sz="quarter" idx="11"/>
          </p:nvPr>
        </p:nvSpPr>
        <p:spPr/>
        <p:txBody>
          <a:bodyPr/>
          <a:lstStyle>
            <a:lvl1pPr>
              <a:defRPr/>
            </a:lvl1pPr>
          </a:lstStyle>
          <a:p>
            <a:fld id="{9566A808-FFA4-4148-80BA-C21CF240AA7D}" type="slidenum">
              <a:rPr lang="en-US" altLang="en-US"/>
              <a:pPr/>
              <a:t>‹#›</a:t>
            </a:fld>
            <a:endParaRPr lang="en-US" altLang="en-US"/>
          </a:p>
        </p:txBody>
      </p:sp>
      <p:sp>
        <p:nvSpPr>
          <p:cNvPr id="10" name="Rectangle 14">
            <a:extLst>
              <a:ext uri="{FF2B5EF4-FFF2-40B4-BE49-F238E27FC236}">
                <a16:creationId xmlns:a16="http://schemas.microsoft.com/office/drawing/2014/main" id="{B1336981-C154-4920-BF60-36C8130C65D8}"/>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1517360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Mater title style</a:t>
            </a:r>
          </a:p>
        </p:txBody>
      </p:sp>
      <p:sp>
        <p:nvSpPr>
          <p:cNvPr id="4" name="Date Placeholder 3">
            <a:extLst>
              <a:ext uri="{FF2B5EF4-FFF2-40B4-BE49-F238E27FC236}">
                <a16:creationId xmlns:a16="http://schemas.microsoft.com/office/drawing/2014/main" id="{2BF0E549-DACD-4377-9433-18A5C654748E}"/>
              </a:ext>
            </a:extLst>
          </p:cNvPr>
          <p:cNvSpPr>
            <a:spLocks noGrp="1" noChangeArrowheads="1"/>
          </p:cNvSpPr>
          <p:nvPr>
            <p:ph type="dt" sz="half" idx="10"/>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46B3051-595F-4DC6-BB9F-547A0C70F09E}"/>
              </a:ext>
            </a:extLst>
          </p:cNvPr>
          <p:cNvSpPr>
            <a:spLocks noGrp="1" noChangeArrowheads="1"/>
          </p:cNvSpPr>
          <p:nvPr>
            <p:ph type="sldNum" sz="quarter" idx="11"/>
          </p:nvPr>
        </p:nvSpPr>
        <p:spPr/>
        <p:txBody>
          <a:bodyPr/>
          <a:lstStyle>
            <a:lvl1pPr>
              <a:defRPr/>
            </a:lvl1pPr>
          </a:lstStyle>
          <a:p>
            <a:fld id="{03FAB5EE-D3B8-4F6B-AE50-1C34C87D8621}" type="slidenum">
              <a:rPr lang="en-US" altLang="en-US"/>
              <a:pPr/>
              <a:t>‹#›</a:t>
            </a:fld>
            <a:endParaRPr lang="en-US" altLang="en-US"/>
          </a:p>
        </p:txBody>
      </p:sp>
      <p:sp>
        <p:nvSpPr>
          <p:cNvPr id="6" name="Rectangle 14">
            <a:extLst>
              <a:ext uri="{FF2B5EF4-FFF2-40B4-BE49-F238E27FC236}">
                <a16:creationId xmlns:a16="http://schemas.microsoft.com/office/drawing/2014/main" id="{ABEC020B-948D-4BE1-8DC0-1E0494036F48}"/>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30534357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D9278B-7545-4F1F-96AC-A483067A0F0E}"/>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C945D0E-923F-4BE6-88FE-803A972477AA}"/>
              </a:ext>
            </a:extLst>
          </p:cNvPr>
          <p:cNvSpPr>
            <a:spLocks noGrp="1" noChangeArrowheads="1"/>
          </p:cNvSpPr>
          <p:nvPr>
            <p:ph type="sldNum" sz="quarter" idx="11"/>
          </p:nvPr>
        </p:nvSpPr>
        <p:spPr/>
        <p:txBody>
          <a:bodyPr/>
          <a:lstStyle>
            <a:lvl1pPr>
              <a:defRPr/>
            </a:lvl1pPr>
          </a:lstStyle>
          <a:p>
            <a:fld id="{2B9084B4-45C6-498D-BB28-06C671336FD4}" type="slidenum">
              <a:rPr lang="en-US" altLang="en-US"/>
              <a:pPr/>
              <a:t>‹#›</a:t>
            </a:fld>
            <a:endParaRPr lang="en-US" altLang="en-US"/>
          </a:p>
        </p:txBody>
      </p:sp>
      <p:sp>
        <p:nvSpPr>
          <p:cNvPr id="5" name="Rectangle 14">
            <a:extLst>
              <a:ext uri="{FF2B5EF4-FFF2-40B4-BE49-F238E27FC236}">
                <a16:creationId xmlns:a16="http://schemas.microsoft.com/office/drawing/2014/main" id="{C7DAEFA9-E80A-42E2-90DB-7AAC2D8BCEA3}"/>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18050704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726FD166-AE70-436E-A78C-0D9A214A1E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0"/>
            <a:ext cx="2628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a:extLst>
              <a:ext uri="{FF2B5EF4-FFF2-40B4-BE49-F238E27FC236}">
                <a16:creationId xmlns:a16="http://schemas.microsoft.com/office/drawing/2014/main" id="{ECA4B53A-8CFD-4178-AB4F-B58227B7D377}"/>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1F468DCD-9891-457E-AF22-25051A403C8C}"/>
              </a:ext>
            </a:extLst>
          </p:cNvPr>
          <p:cNvSpPr>
            <a:spLocks noGrp="1" noChangeArrowheads="1"/>
          </p:cNvSpPr>
          <p:nvPr>
            <p:ph type="sldNum" sz="quarter" idx="11"/>
          </p:nvPr>
        </p:nvSpPr>
        <p:spPr/>
        <p:txBody>
          <a:bodyPr/>
          <a:lstStyle>
            <a:lvl1pPr>
              <a:defRPr/>
            </a:lvl1pPr>
          </a:lstStyle>
          <a:p>
            <a:fld id="{8B07DA67-4ABD-4885-B517-543F077033EF}" type="slidenum">
              <a:rPr lang="en-US" altLang="en-US"/>
              <a:pPr/>
              <a:t>‹#›</a:t>
            </a:fld>
            <a:endParaRPr lang="en-US" altLang="en-US"/>
          </a:p>
        </p:txBody>
      </p:sp>
      <p:sp>
        <p:nvSpPr>
          <p:cNvPr id="8" name="Rectangle 14">
            <a:extLst>
              <a:ext uri="{FF2B5EF4-FFF2-40B4-BE49-F238E27FC236}">
                <a16:creationId xmlns:a16="http://schemas.microsoft.com/office/drawing/2014/main" id="{0E97EAC9-E1D4-41CE-859A-EA11DA9CB520}"/>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1442477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C6D502D3-0257-4D07-A353-303A89390F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0"/>
            <a:ext cx="2628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a:extLst>
              <a:ext uri="{FF2B5EF4-FFF2-40B4-BE49-F238E27FC236}">
                <a16:creationId xmlns:a16="http://schemas.microsoft.com/office/drawing/2014/main" id="{8160562D-2551-42C8-8CDB-509FCB03983E}"/>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6CB2587E-5143-4A4E-B452-5430DC5B5F36}"/>
              </a:ext>
            </a:extLst>
          </p:cNvPr>
          <p:cNvSpPr>
            <a:spLocks noGrp="1" noChangeArrowheads="1"/>
          </p:cNvSpPr>
          <p:nvPr>
            <p:ph type="sldNum" sz="quarter" idx="11"/>
          </p:nvPr>
        </p:nvSpPr>
        <p:spPr/>
        <p:txBody>
          <a:bodyPr/>
          <a:lstStyle>
            <a:lvl1pPr>
              <a:defRPr/>
            </a:lvl1pPr>
          </a:lstStyle>
          <a:p>
            <a:fld id="{6D2BB0E0-E7C3-4B58-B160-B54463132943}" type="slidenum">
              <a:rPr lang="en-US" altLang="en-US"/>
              <a:pPr/>
              <a:t>‹#›</a:t>
            </a:fld>
            <a:endParaRPr lang="en-US" altLang="en-US"/>
          </a:p>
        </p:txBody>
      </p:sp>
      <p:sp>
        <p:nvSpPr>
          <p:cNvPr id="8" name="Rectangle 14">
            <a:extLst>
              <a:ext uri="{FF2B5EF4-FFF2-40B4-BE49-F238E27FC236}">
                <a16:creationId xmlns:a16="http://schemas.microsoft.com/office/drawing/2014/main" id="{F3BEBFDA-CDFF-4941-876F-D3D41A889608}"/>
              </a:ext>
            </a:extLst>
          </p:cNvPr>
          <p:cNvSpPr>
            <a:spLocks noGrp="1" noChangeArrowheads="1"/>
          </p:cNvSpPr>
          <p:nvPr>
            <p:ph type="ftr" sz="quarter" idx="12"/>
          </p:nvPr>
        </p:nvSpPr>
        <p:spPr/>
        <p:txBody>
          <a:bodyPr/>
          <a:lstStyle>
            <a:lvl1pPr>
              <a:defRPr/>
            </a:lvl1p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27286460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825F97A-8004-4212-879A-35C0AC4C6C16}"/>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5EBD873C-AE36-4202-BC18-EA88E2426912}"/>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F88FA3B-17F1-4AA9-B88A-328126B3CAD4}" type="slidenum">
              <a:rPr lang="en-US" altLang="en-US"/>
              <a:pPr/>
              <a:t>‹#›</a:t>
            </a:fld>
            <a:endParaRPr lang="en-US" altLang="en-US"/>
          </a:p>
        </p:txBody>
      </p:sp>
      <p:grpSp>
        <p:nvGrpSpPr>
          <p:cNvPr id="3076" name="Group 4">
            <a:extLst>
              <a:ext uri="{FF2B5EF4-FFF2-40B4-BE49-F238E27FC236}">
                <a16:creationId xmlns:a16="http://schemas.microsoft.com/office/drawing/2014/main" id="{ED36EB1B-3394-4ED5-93C5-9714D3F77782}"/>
              </a:ext>
            </a:extLst>
          </p:cNvPr>
          <p:cNvGrpSpPr>
            <a:grpSpLocks/>
          </p:cNvGrpSpPr>
          <p:nvPr/>
        </p:nvGrpSpPr>
        <p:grpSpPr bwMode="auto">
          <a:xfrm>
            <a:off x="0" y="0"/>
            <a:ext cx="9140825" cy="6850063"/>
            <a:chOff x="0" y="0"/>
            <a:chExt cx="5758" cy="4315"/>
          </a:xfrm>
        </p:grpSpPr>
        <p:grpSp>
          <p:nvGrpSpPr>
            <p:cNvPr id="3081" name="Group 5">
              <a:extLst>
                <a:ext uri="{FF2B5EF4-FFF2-40B4-BE49-F238E27FC236}">
                  <a16:creationId xmlns:a16="http://schemas.microsoft.com/office/drawing/2014/main" id="{5EFB7CA1-1E9C-479C-8016-4B3DD1FC5F4D}"/>
                </a:ext>
              </a:extLst>
            </p:cNvPr>
            <p:cNvGrpSpPr>
              <a:grpSpLocks/>
            </p:cNvGrpSpPr>
            <p:nvPr userDrawn="1"/>
          </p:nvGrpSpPr>
          <p:grpSpPr bwMode="auto">
            <a:xfrm>
              <a:off x="1728" y="2230"/>
              <a:ext cx="4027" cy="2085"/>
              <a:chOff x="1728" y="2230"/>
              <a:chExt cx="4027" cy="2085"/>
            </a:xfrm>
          </p:grpSpPr>
          <p:sp>
            <p:nvSpPr>
              <p:cNvPr id="8198" name="Freeform 6">
                <a:extLst>
                  <a:ext uri="{FF2B5EF4-FFF2-40B4-BE49-F238E27FC236}">
                    <a16:creationId xmlns:a16="http://schemas.microsoft.com/office/drawing/2014/main" id="{B69F8949-E481-45D2-9FB1-04ADD0358ED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8199" name="Freeform 7">
                <a:extLst>
                  <a:ext uri="{FF2B5EF4-FFF2-40B4-BE49-F238E27FC236}">
                    <a16:creationId xmlns:a16="http://schemas.microsoft.com/office/drawing/2014/main" id="{5033725F-E942-4422-9CE2-9B39155B256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8200" name="Freeform 8">
                <a:extLst>
                  <a:ext uri="{FF2B5EF4-FFF2-40B4-BE49-F238E27FC236}">
                    <a16:creationId xmlns:a16="http://schemas.microsoft.com/office/drawing/2014/main" id="{953302CA-ABBB-4F8F-A3E9-9655B1BA2BC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8201" name="Freeform 9">
                <a:extLst>
                  <a:ext uri="{FF2B5EF4-FFF2-40B4-BE49-F238E27FC236}">
                    <a16:creationId xmlns:a16="http://schemas.microsoft.com/office/drawing/2014/main" id="{C62D4FF3-9D3E-45A6-950A-18639A385A17}"/>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8202" name="Freeform 10">
                <a:extLst>
                  <a:ext uri="{FF2B5EF4-FFF2-40B4-BE49-F238E27FC236}">
                    <a16:creationId xmlns:a16="http://schemas.microsoft.com/office/drawing/2014/main" id="{E1B7B261-C8E2-4894-8474-F85B845CC083}"/>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8203" name="Freeform 11">
              <a:extLst>
                <a:ext uri="{FF2B5EF4-FFF2-40B4-BE49-F238E27FC236}">
                  <a16:creationId xmlns:a16="http://schemas.microsoft.com/office/drawing/2014/main" id="{E42AD27B-E2CC-4EDA-B65D-991B3BDDCAAF}"/>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8204" name="Freeform 12">
              <a:extLst>
                <a:ext uri="{FF2B5EF4-FFF2-40B4-BE49-F238E27FC236}">
                  <a16:creationId xmlns:a16="http://schemas.microsoft.com/office/drawing/2014/main" id="{69EE02A6-A20B-41DE-A62A-8A380E26C8E2}"/>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8205" name="Rectangle 13">
            <a:extLst>
              <a:ext uri="{FF2B5EF4-FFF2-40B4-BE49-F238E27FC236}">
                <a16:creationId xmlns:a16="http://schemas.microsoft.com/office/drawing/2014/main" id="{B116A5D5-2A2D-4A60-AB24-804578DD30B0}"/>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206" name="Rectangle 14">
            <a:extLst>
              <a:ext uri="{FF2B5EF4-FFF2-40B4-BE49-F238E27FC236}">
                <a16:creationId xmlns:a16="http://schemas.microsoft.com/office/drawing/2014/main" id="{7A2EAA0A-E25D-4E48-9B16-5EF70049E900}"/>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800">
                <a:latin typeface="Arial" charset="0"/>
              </a:defRPr>
            </a:lvl1pPr>
          </a:lstStyle>
          <a:p>
            <a:pPr>
              <a:defRPr/>
            </a:pPr>
            <a:r>
              <a:rPr lang="en-US"/>
              <a:t>Confidential and proprietary material of D'Arcy Wellness™ Inc.   All Rights Reserved 2011 </a:t>
            </a:r>
          </a:p>
        </p:txBody>
      </p:sp>
      <p:sp>
        <p:nvSpPr>
          <p:cNvPr id="8207" name="Rectangle 15">
            <a:extLst>
              <a:ext uri="{FF2B5EF4-FFF2-40B4-BE49-F238E27FC236}">
                <a16:creationId xmlns:a16="http://schemas.microsoft.com/office/drawing/2014/main" id="{58E36C24-BA6B-4801-AAA7-F779A4A1BA10}"/>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80" name="Picture 4">
            <a:extLst>
              <a:ext uri="{FF2B5EF4-FFF2-40B4-BE49-F238E27FC236}">
                <a16:creationId xmlns:a16="http://schemas.microsoft.com/office/drawing/2014/main" id="{CF01DE67-36E2-4217-B4E1-9DF464251D6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19168" y="100389"/>
            <a:ext cx="15773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ransition>
    <p:fade/>
  </p:transition>
  <p:hf hdr="0" dt="0"/>
  <p:txStyles>
    <p:titleStyle>
      <a:lvl1pPr algn="ctr" rtl="0" eaLnBrk="0" fontAlgn="base" hangingPunct="0">
        <a:spcBef>
          <a:spcPct val="0"/>
        </a:spcBef>
        <a:spcAft>
          <a:spcPct val="0"/>
        </a:spcAft>
        <a:defRPr sz="3600" b="1">
          <a:solidFill>
            <a:srgbClr val="FFC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b="1">
          <a:solidFill>
            <a:srgbClr val="FFC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b="1">
          <a:solidFill>
            <a:srgbClr val="FFC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b="1">
          <a:solidFill>
            <a:srgbClr val="FFC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rgbClr val="92D05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vitals.nbcnews.com/_news/2011/10/24/8419332-sounds-gross-works-great-fecal-transplants-cure-nasty-c-diff-infections?lit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iencedirect.com/topics/medicine-and-dentistry/microbiom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30071269/" TargetMode="External"/><Relationship Id="rId7" Type="http://schemas.openxmlformats.org/officeDocument/2006/relationships/image" Target="../media/image8.png"/><Relationship Id="rId2" Type="http://schemas.openxmlformats.org/officeDocument/2006/relationships/hyperlink" Target="https://pubmed.ncbi.nlm.nih.gov/31757632/" TargetMode="External"/><Relationship Id="rId1" Type="http://schemas.openxmlformats.org/officeDocument/2006/relationships/slideLayout" Target="../slideLayouts/slideLayout6.xml"/><Relationship Id="rId6" Type="http://schemas.openxmlformats.org/officeDocument/2006/relationships/hyperlink" Target="https://pubmed.ncbi.nlm.nih.gov/31344480/" TargetMode="External"/><Relationship Id="rId5" Type="http://schemas.openxmlformats.org/officeDocument/2006/relationships/hyperlink" Target="https://pubmed.ncbi.nlm.nih.gov/28164853/" TargetMode="External"/><Relationship Id="rId4" Type="http://schemas.openxmlformats.org/officeDocument/2006/relationships/hyperlink" Target="https://pubmed.ncbi.nlm.nih.gov/3246074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EA2F3CE-D580-4FE4-9D6E-4E6B19110459}"/>
              </a:ext>
            </a:extLst>
          </p:cNvPr>
          <p:cNvSpPr>
            <a:spLocks noGrp="1" noChangeArrowheads="1"/>
          </p:cNvSpPr>
          <p:nvPr>
            <p:ph type="title"/>
          </p:nvPr>
        </p:nvSpPr>
        <p:spPr>
          <a:xfrm>
            <a:off x="381000" y="685801"/>
            <a:ext cx="8229600" cy="1066800"/>
          </a:xfrm>
        </p:spPr>
        <p:txBody>
          <a:bodyPr/>
          <a:lstStyle/>
          <a:p>
            <a:pPr>
              <a:defRPr/>
            </a:pPr>
            <a:r>
              <a:rPr lang="en-US" sz="4000" dirty="0"/>
              <a:t>INTESTINAL BIOME RESTORATION</a:t>
            </a:r>
            <a:br>
              <a:rPr lang="en-US" sz="4000" dirty="0"/>
            </a:br>
            <a:r>
              <a:rPr lang="en-US" sz="4000" dirty="0"/>
              <a:t>SUPPLEMENTS</a:t>
            </a:r>
            <a:br>
              <a:rPr lang="en-US" sz="4000" dirty="0"/>
            </a:br>
            <a:r>
              <a:rPr lang="en-US" sz="2400" dirty="0"/>
              <a:t> </a:t>
            </a:r>
            <a:endParaRPr lang="en-US" sz="2800" i="1" dirty="0">
              <a:solidFill>
                <a:srgbClr val="00FF00"/>
              </a:solidFill>
            </a:endParaRPr>
          </a:p>
        </p:txBody>
      </p:sp>
      <p:pic>
        <p:nvPicPr>
          <p:cNvPr id="17411" name="Picture 4" descr="CDR0000415499[1]">
            <a:extLst>
              <a:ext uri="{FF2B5EF4-FFF2-40B4-BE49-F238E27FC236}">
                <a16:creationId xmlns:a16="http://schemas.microsoft.com/office/drawing/2014/main" id="{15D3B08C-301C-4C00-8D3B-BEC1A69D8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4441"/>
            <a:ext cx="5153765" cy="422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3">
            <a:extLst>
              <a:ext uri="{FF2B5EF4-FFF2-40B4-BE49-F238E27FC236}">
                <a16:creationId xmlns:a16="http://schemas.microsoft.com/office/drawing/2014/main" id="{8A83D509-3046-471F-9FD9-96D665457CE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5CF8A4B-19FF-4D9B-92FC-14B273D1BE75}"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7413" name="Footer Placeholder 4">
            <a:extLst>
              <a:ext uri="{FF2B5EF4-FFF2-40B4-BE49-F238E27FC236}">
                <a16:creationId xmlns:a16="http://schemas.microsoft.com/office/drawing/2014/main" id="{5D189121-B261-4DE9-A5EB-6767ED9B084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42B8-F312-46F5-B144-F5CE3B5267C5}"/>
              </a:ext>
            </a:extLst>
          </p:cNvPr>
          <p:cNvSpPr>
            <a:spLocks noGrp="1"/>
          </p:cNvSpPr>
          <p:nvPr>
            <p:ph type="title"/>
          </p:nvPr>
        </p:nvSpPr>
        <p:spPr/>
        <p:txBody>
          <a:bodyPr/>
          <a:lstStyle/>
          <a:p>
            <a:r>
              <a:rPr lang="en-US" dirty="0"/>
              <a:t>COLOSTRUM</a:t>
            </a:r>
          </a:p>
        </p:txBody>
      </p:sp>
      <p:sp>
        <p:nvSpPr>
          <p:cNvPr id="3" name="Slide Number Placeholder 2">
            <a:extLst>
              <a:ext uri="{FF2B5EF4-FFF2-40B4-BE49-F238E27FC236}">
                <a16:creationId xmlns:a16="http://schemas.microsoft.com/office/drawing/2014/main" id="{B9499DCE-F984-4F0B-9A8D-C06A8286A190}"/>
              </a:ext>
            </a:extLst>
          </p:cNvPr>
          <p:cNvSpPr>
            <a:spLocks noGrp="1"/>
          </p:cNvSpPr>
          <p:nvPr>
            <p:ph type="sldNum" sz="quarter" idx="11"/>
          </p:nvPr>
        </p:nvSpPr>
        <p:spPr/>
        <p:txBody>
          <a:bodyPr/>
          <a:lstStyle/>
          <a:p>
            <a:fld id="{03FAB5EE-D3B8-4F6B-AE50-1C34C87D8621}" type="slidenum">
              <a:rPr lang="en-US" altLang="en-US" smtClean="0"/>
              <a:pPr/>
              <a:t>10</a:t>
            </a:fld>
            <a:endParaRPr lang="en-US" altLang="en-US"/>
          </a:p>
        </p:txBody>
      </p:sp>
      <p:sp>
        <p:nvSpPr>
          <p:cNvPr id="4" name="Footer Placeholder 3">
            <a:extLst>
              <a:ext uri="{FF2B5EF4-FFF2-40B4-BE49-F238E27FC236}">
                <a16:creationId xmlns:a16="http://schemas.microsoft.com/office/drawing/2014/main" id="{E2F4E5A2-27F2-4900-AC80-4DAA4CCB296F}"/>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6" name="TextBox 5">
            <a:extLst>
              <a:ext uri="{FF2B5EF4-FFF2-40B4-BE49-F238E27FC236}">
                <a16:creationId xmlns:a16="http://schemas.microsoft.com/office/drawing/2014/main" id="{195199FA-91B7-4115-84B9-1D6151B540C9}"/>
              </a:ext>
            </a:extLst>
          </p:cNvPr>
          <p:cNvSpPr txBox="1"/>
          <p:nvPr/>
        </p:nvSpPr>
        <p:spPr>
          <a:xfrm>
            <a:off x="609600" y="3086179"/>
            <a:ext cx="7315200" cy="258532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Colostrum is Mother Nature’s first food for the developing microbiome in all mammals, our earliest and most potent influence on gut health and bacterial composition.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Colostrum provides a cornucopia of nutrients, immunoglobulins, passive antibodies, and signaling peptides that Mother Nature has perfectly honed to protect the newborn infant from infection, and to help train and shape the emerging immune system so it can handle its environment.</a:t>
            </a:r>
          </a:p>
        </p:txBody>
      </p:sp>
      <p:sp>
        <p:nvSpPr>
          <p:cNvPr id="8" name="TextBox 7">
            <a:extLst>
              <a:ext uri="{FF2B5EF4-FFF2-40B4-BE49-F238E27FC236}">
                <a16:creationId xmlns:a16="http://schemas.microsoft.com/office/drawing/2014/main" id="{163C92F9-CE36-489C-8BC4-7B11701EF281}"/>
              </a:ext>
            </a:extLst>
          </p:cNvPr>
          <p:cNvSpPr txBox="1"/>
          <p:nvPr/>
        </p:nvSpPr>
        <p:spPr>
          <a:xfrm>
            <a:off x="1066800" y="5943600"/>
            <a:ext cx="7696200" cy="246221"/>
          </a:xfrm>
          <a:prstGeom prst="rect">
            <a:avLst/>
          </a:prstGeom>
          <a:noFill/>
        </p:spPr>
        <p:txBody>
          <a:bodyPr wrap="square">
            <a:spAutoFit/>
          </a:bodyPr>
          <a:lstStyle/>
          <a:p>
            <a:r>
              <a:rPr lang="en-US" sz="1000" dirty="0"/>
              <a:t>https://www.clinicaleducation.org/resources/reviews/colostrum-meets-the-microbiome-a-tried-and-true-remedy-for-gut-health-takes-center-stage/</a:t>
            </a:r>
          </a:p>
        </p:txBody>
      </p:sp>
      <p:pic>
        <p:nvPicPr>
          <p:cNvPr id="9" name="Picture 8">
            <a:extLst>
              <a:ext uri="{FF2B5EF4-FFF2-40B4-BE49-F238E27FC236}">
                <a16:creationId xmlns:a16="http://schemas.microsoft.com/office/drawing/2014/main" id="{2A975D9C-EC60-4D12-B473-996A84F8B3B4}"/>
              </a:ext>
            </a:extLst>
          </p:cNvPr>
          <p:cNvPicPr>
            <a:picLocks noChangeAspect="1"/>
          </p:cNvPicPr>
          <p:nvPr/>
        </p:nvPicPr>
        <p:blipFill>
          <a:blip r:embed="rId2"/>
          <a:stretch>
            <a:fillRect/>
          </a:stretch>
        </p:blipFill>
        <p:spPr>
          <a:xfrm>
            <a:off x="3733800" y="1186498"/>
            <a:ext cx="1676400" cy="1676400"/>
          </a:xfrm>
          <a:prstGeom prst="rect">
            <a:avLst/>
          </a:prstGeom>
        </p:spPr>
      </p:pic>
    </p:spTree>
    <p:extLst>
      <p:ext uri="{BB962C8B-B14F-4D97-AF65-F5344CB8AC3E}">
        <p14:creationId xmlns:p14="http://schemas.microsoft.com/office/powerpoint/2010/main" val="35906995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42B8-F312-46F5-B144-F5CE3B5267C5}"/>
              </a:ext>
            </a:extLst>
          </p:cNvPr>
          <p:cNvSpPr>
            <a:spLocks noGrp="1"/>
          </p:cNvSpPr>
          <p:nvPr>
            <p:ph type="title"/>
          </p:nvPr>
        </p:nvSpPr>
        <p:spPr/>
        <p:txBody>
          <a:bodyPr/>
          <a:lstStyle/>
          <a:p>
            <a:r>
              <a:rPr lang="en-US" dirty="0"/>
              <a:t>COLOSTRUM</a:t>
            </a:r>
          </a:p>
        </p:txBody>
      </p:sp>
      <p:sp>
        <p:nvSpPr>
          <p:cNvPr id="3" name="Slide Number Placeholder 2">
            <a:extLst>
              <a:ext uri="{FF2B5EF4-FFF2-40B4-BE49-F238E27FC236}">
                <a16:creationId xmlns:a16="http://schemas.microsoft.com/office/drawing/2014/main" id="{B9499DCE-F984-4F0B-9A8D-C06A8286A190}"/>
              </a:ext>
            </a:extLst>
          </p:cNvPr>
          <p:cNvSpPr>
            <a:spLocks noGrp="1"/>
          </p:cNvSpPr>
          <p:nvPr>
            <p:ph type="sldNum" sz="quarter" idx="11"/>
          </p:nvPr>
        </p:nvSpPr>
        <p:spPr/>
        <p:txBody>
          <a:bodyPr/>
          <a:lstStyle/>
          <a:p>
            <a:fld id="{03FAB5EE-D3B8-4F6B-AE50-1C34C87D8621}" type="slidenum">
              <a:rPr lang="en-US" altLang="en-US" smtClean="0"/>
              <a:pPr/>
              <a:t>11</a:t>
            </a:fld>
            <a:endParaRPr lang="en-US" altLang="en-US"/>
          </a:p>
        </p:txBody>
      </p:sp>
      <p:sp>
        <p:nvSpPr>
          <p:cNvPr id="4" name="Footer Placeholder 3">
            <a:extLst>
              <a:ext uri="{FF2B5EF4-FFF2-40B4-BE49-F238E27FC236}">
                <a16:creationId xmlns:a16="http://schemas.microsoft.com/office/drawing/2014/main" id="{E2F4E5A2-27F2-4900-AC80-4DAA4CCB296F}"/>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6" name="TextBox 5">
            <a:extLst>
              <a:ext uri="{FF2B5EF4-FFF2-40B4-BE49-F238E27FC236}">
                <a16:creationId xmlns:a16="http://schemas.microsoft.com/office/drawing/2014/main" id="{195199FA-91B7-4115-84B9-1D6151B540C9}"/>
              </a:ext>
            </a:extLst>
          </p:cNvPr>
          <p:cNvSpPr txBox="1"/>
          <p:nvPr/>
        </p:nvSpPr>
        <p:spPr>
          <a:xfrm>
            <a:off x="228600" y="2632828"/>
            <a:ext cx="8991600" cy="3139321"/>
          </a:xfrm>
          <a:prstGeom prst="rect">
            <a:avLst/>
          </a:prstGeom>
          <a:noFill/>
        </p:spPr>
        <p:txBody>
          <a:bodyPr wrap="square">
            <a:spAutoFit/>
          </a:bodyPr>
          <a:lstStyle/>
          <a:p>
            <a:r>
              <a:rPr lang="en-US" b="0" i="0" dirty="0">
                <a:effectLst/>
                <a:latin typeface="+mn-lt"/>
              </a:rPr>
              <a:t>Human Colostrum is the earliest breastmilk produced, beginning in mid-pregnancy (12-18 weeks) and is continually produced for the first few days after baby’s birth.</a:t>
            </a:r>
          </a:p>
          <a:p>
            <a:endParaRPr lang="en-US" dirty="0">
              <a:latin typeface="+mn-lt"/>
            </a:endParaRPr>
          </a:p>
          <a:p>
            <a:r>
              <a:rPr lang="en-US" dirty="0">
                <a:latin typeface="+mn-lt"/>
              </a:rPr>
              <a:t>Encapsulated supplements have </a:t>
            </a:r>
            <a:r>
              <a:rPr lang="en-US" b="0" i="0" dirty="0">
                <a:effectLst/>
                <a:latin typeface="+mn-lt"/>
              </a:rPr>
              <a:t>the best source of Colostrum from the early milk (first 2 </a:t>
            </a:r>
            <a:r>
              <a:rPr lang="en-US" b="0" i="0" dirty="0" err="1">
                <a:effectLst/>
                <a:latin typeface="+mn-lt"/>
              </a:rPr>
              <a:t>milkings</a:t>
            </a:r>
            <a:r>
              <a:rPr lang="en-US" b="0" i="0" dirty="0">
                <a:effectLst/>
                <a:latin typeface="+mn-lt"/>
              </a:rPr>
              <a:t>) of pasture fed, non-hyper-immunized, healthy New Zealand cows. </a:t>
            </a:r>
          </a:p>
          <a:p>
            <a:endParaRPr lang="en-US" dirty="0">
              <a:latin typeface="+mn-lt"/>
            </a:endParaRPr>
          </a:p>
          <a:p>
            <a:r>
              <a:rPr lang="en-US" b="0" i="0" dirty="0">
                <a:effectLst/>
                <a:latin typeface="+mn-lt"/>
              </a:rPr>
              <a:t>Year round grass fed </a:t>
            </a:r>
            <a:r>
              <a:rPr lang="en-US" i="0" dirty="0">
                <a:effectLst/>
                <a:latin typeface="+mn-lt"/>
              </a:rPr>
              <a:t>New Zealand dairy herds develop stronger immunity </a:t>
            </a:r>
            <a:r>
              <a:rPr lang="en-US" b="0" i="0" dirty="0">
                <a:effectLst/>
                <a:latin typeface="+mn-lt"/>
              </a:rPr>
              <a:t>to a wider range of pathogens than those which are fed processed feed, receive artificial hormone supplements or are kept indoors. This is because pasture raised cows are more exposed to the elements.</a:t>
            </a:r>
          </a:p>
          <a:p>
            <a:r>
              <a:rPr lang="en-US" i="0" dirty="0">
                <a:effectLst/>
                <a:latin typeface="+mn-lt"/>
              </a:rPr>
              <a:t>Free of GMO, Pesticides and Antibiotics</a:t>
            </a:r>
            <a:endParaRPr lang="en-US" dirty="0">
              <a:latin typeface="+mn-lt"/>
            </a:endParaRPr>
          </a:p>
        </p:txBody>
      </p:sp>
      <p:sp>
        <p:nvSpPr>
          <p:cNvPr id="8" name="TextBox 7">
            <a:extLst>
              <a:ext uri="{FF2B5EF4-FFF2-40B4-BE49-F238E27FC236}">
                <a16:creationId xmlns:a16="http://schemas.microsoft.com/office/drawing/2014/main" id="{163C92F9-CE36-489C-8BC4-7B11701EF281}"/>
              </a:ext>
            </a:extLst>
          </p:cNvPr>
          <p:cNvSpPr txBox="1"/>
          <p:nvPr/>
        </p:nvSpPr>
        <p:spPr>
          <a:xfrm>
            <a:off x="1047750" y="6125289"/>
            <a:ext cx="7696200" cy="246221"/>
          </a:xfrm>
          <a:prstGeom prst="rect">
            <a:avLst/>
          </a:prstGeom>
          <a:noFill/>
        </p:spPr>
        <p:txBody>
          <a:bodyPr wrap="square">
            <a:spAutoFit/>
          </a:bodyPr>
          <a:lstStyle/>
          <a:p>
            <a:r>
              <a:rPr lang="en-US" sz="1000" dirty="0"/>
              <a:t>https://www.clinicaleducation.org/resources/reviews/colostrum-meets-the-microbiome-a-tried-and-true-remedy-for-gut-health-takes-center-stage/</a:t>
            </a:r>
          </a:p>
        </p:txBody>
      </p:sp>
      <p:pic>
        <p:nvPicPr>
          <p:cNvPr id="5" name="Picture 4">
            <a:extLst>
              <a:ext uri="{FF2B5EF4-FFF2-40B4-BE49-F238E27FC236}">
                <a16:creationId xmlns:a16="http://schemas.microsoft.com/office/drawing/2014/main" id="{DE40A035-57F2-4C45-A093-B9E6E5CF8250}"/>
              </a:ext>
            </a:extLst>
          </p:cNvPr>
          <p:cNvPicPr>
            <a:picLocks noChangeAspect="1"/>
          </p:cNvPicPr>
          <p:nvPr/>
        </p:nvPicPr>
        <p:blipFill>
          <a:blip r:embed="rId2"/>
          <a:stretch>
            <a:fillRect/>
          </a:stretch>
        </p:blipFill>
        <p:spPr>
          <a:xfrm>
            <a:off x="3245643" y="1277114"/>
            <a:ext cx="2736057" cy="1002574"/>
          </a:xfrm>
          <a:prstGeom prst="rect">
            <a:avLst/>
          </a:prstGeom>
        </p:spPr>
      </p:pic>
    </p:spTree>
    <p:extLst>
      <p:ext uri="{BB962C8B-B14F-4D97-AF65-F5344CB8AC3E}">
        <p14:creationId xmlns:p14="http://schemas.microsoft.com/office/powerpoint/2010/main" val="21198146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6AE651B-48C4-4554-8132-517FC52C592C}"/>
              </a:ext>
            </a:extLst>
          </p:cNvPr>
          <p:cNvSpPr>
            <a:spLocks noGrp="1" noChangeArrowheads="1"/>
          </p:cNvSpPr>
          <p:nvPr>
            <p:ph type="title"/>
          </p:nvPr>
        </p:nvSpPr>
        <p:spPr>
          <a:xfrm>
            <a:off x="533400" y="457200"/>
            <a:ext cx="7772400" cy="679450"/>
          </a:xfrm>
        </p:spPr>
        <p:txBody>
          <a:bodyPr/>
          <a:lstStyle/>
          <a:p>
            <a:pPr>
              <a:defRPr/>
            </a:pPr>
            <a:r>
              <a:rPr lang="en-US" dirty="0"/>
              <a:t>Modern Life</a:t>
            </a:r>
            <a:br>
              <a:rPr lang="en-US" dirty="0"/>
            </a:br>
            <a:r>
              <a:rPr lang="en-US" dirty="0"/>
              <a:t>Depletes the Gut Biome?</a:t>
            </a:r>
          </a:p>
        </p:txBody>
      </p:sp>
      <p:sp>
        <p:nvSpPr>
          <p:cNvPr id="63491" name="Text Box 3">
            <a:extLst>
              <a:ext uri="{FF2B5EF4-FFF2-40B4-BE49-F238E27FC236}">
                <a16:creationId xmlns:a16="http://schemas.microsoft.com/office/drawing/2014/main" id="{DB8955DE-70D9-4D6C-948B-BBA86DB03D1C}"/>
              </a:ext>
            </a:extLst>
          </p:cNvPr>
          <p:cNvSpPr txBox="1">
            <a:spLocks noChangeArrowheads="1"/>
          </p:cNvSpPr>
          <p:nvPr/>
        </p:nvSpPr>
        <p:spPr bwMode="auto">
          <a:xfrm>
            <a:off x="182563" y="1524000"/>
            <a:ext cx="8778875" cy="4062413"/>
          </a:xfrm>
          <a:prstGeom prst="rect">
            <a:avLst/>
          </a:prstGeom>
          <a:noFill/>
          <a:ln w="9525">
            <a:noFill/>
            <a:miter lim="800000"/>
            <a:headEnd/>
            <a:tailEnd/>
          </a:ln>
          <a:effectLst/>
        </p:spPr>
        <p:txBody>
          <a:bodyPr>
            <a:spAutoFit/>
          </a:bodyPr>
          <a:lstStyle/>
          <a:p>
            <a:pPr>
              <a:buFontTx/>
              <a:buChar char="•"/>
              <a:defRPr/>
            </a:pPr>
            <a:r>
              <a:rPr lang="en-US" sz="2000" dirty="0">
                <a:latin typeface="+mn-lt"/>
                <a:cs typeface="Times New Roman" pitchFamily="18" charset="0"/>
              </a:rPr>
              <a:t> </a:t>
            </a:r>
            <a:r>
              <a:rPr lang="en-US" sz="2000" b="1" dirty="0">
                <a:solidFill>
                  <a:srgbClr val="00FF00"/>
                </a:solidFill>
                <a:latin typeface="+mn-lt"/>
                <a:cs typeface="Times New Roman" pitchFamily="18" charset="0"/>
              </a:rPr>
              <a:t>Overuse of antibiotics, steroids, NSAIDS</a:t>
            </a:r>
            <a:r>
              <a:rPr lang="en-US" sz="2000" dirty="0">
                <a:solidFill>
                  <a:srgbClr val="00FF00"/>
                </a:solidFill>
                <a:latin typeface="+mn-lt"/>
                <a:cs typeface="Times New Roman" pitchFamily="18" charset="0"/>
              </a:rPr>
              <a:t> </a:t>
            </a:r>
            <a:r>
              <a:rPr lang="en-US" sz="2000" dirty="0">
                <a:latin typeface="+mn-lt"/>
                <a:cs typeface="Times New Roman" pitchFamily="18" charset="0"/>
              </a:rPr>
              <a:t>(aspirin, ibuprofen, etc)</a:t>
            </a:r>
          </a:p>
          <a:p>
            <a:pPr>
              <a:buFontTx/>
              <a:buChar char="•"/>
              <a:defRPr/>
            </a:pPr>
            <a:r>
              <a:rPr lang="en-US" sz="2000" b="1" dirty="0">
                <a:solidFill>
                  <a:srgbClr val="00FF00"/>
                </a:solidFill>
                <a:latin typeface="+mn-lt"/>
                <a:cs typeface="Times New Roman" pitchFamily="18" charset="0"/>
              </a:rPr>
              <a:t> Poor diet</a:t>
            </a:r>
            <a:r>
              <a:rPr lang="en-US" sz="2000" dirty="0">
                <a:solidFill>
                  <a:srgbClr val="00FF00"/>
                </a:solidFill>
                <a:latin typeface="+mn-lt"/>
                <a:cs typeface="Times New Roman" pitchFamily="18" charset="0"/>
              </a:rPr>
              <a:t> </a:t>
            </a:r>
            <a:r>
              <a:rPr lang="en-US" sz="2000" dirty="0">
                <a:latin typeface="+mn-lt"/>
                <a:cs typeface="Times New Roman" pitchFamily="18" charset="0"/>
              </a:rPr>
              <a:t>- high in refined foods and sugars and nutritional deficiencies</a:t>
            </a:r>
          </a:p>
          <a:p>
            <a:pPr>
              <a:buFontTx/>
              <a:buChar char="•"/>
              <a:defRPr/>
            </a:pPr>
            <a:r>
              <a:rPr lang="en-US" sz="2000" b="1" dirty="0">
                <a:solidFill>
                  <a:srgbClr val="00FF00"/>
                </a:solidFill>
                <a:latin typeface="+mn-lt"/>
                <a:cs typeface="Times New Roman" pitchFamily="18" charset="0"/>
              </a:rPr>
              <a:t> Heightened exposure to environmental toxins.</a:t>
            </a:r>
            <a:endParaRPr lang="en-US" sz="2000" dirty="0">
              <a:solidFill>
                <a:srgbClr val="00FF00"/>
              </a:solidFill>
              <a:latin typeface="+mn-lt"/>
              <a:cs typeface="Times New Roman" pitchFamily="18" charset="0"/>
            </a:endParaRPr>
          </a:p>
          <a:p>
            <a:pPr>
              <a:buFontTx/>
              <a:buChar char="•"/>
              <a:defRPr/>
            </a:pPr>
            <a:r>
              <a:rPr lang="en-US" sz="2000" b="1" dirty="0">
                <a:solidFill>
                  <a:srgbClr val="00FF00"/>
                </a:solidFill>
                <a:latin typeface="+mn-lt"/>
                <a:cs typeface="Times New Roman" pitchFamily="18" charset="0"/>
              </a:rPr>
              <a:t> Stress</a:t>
            </a:r>
            <a:endParaRPr lang="en-US" sz="2000" dirty="0">
              <a:solidFill>
                <a:srgbClr val="00FF00"/>
              </a:solidFill>
              <a:latin typeface="+mn-lt"/>
              <a:cs typeface="Times New Roman" pitchFamily="18" charset="0"/>
            </a:endParaRPr>
          </a:p>
          <a:p>
            <a:pPr>
              <a:buFontTx/>
              <a:buChar char="•"/>
              <a:defRPr/>
            </a:pPr>
            <a:r>
              <a:rPr lang="en-US" sz="2000" b="1" dirty="0">
                <a:solidFill>
                  <a:srgbClr val="00FF00"/>
                </a:solidFill>
                <a:latin typeface="+mn-lt"/>
                <a:cs typeface="Times New Roman" pitchFamily="18" charset="0"/>
              </a:rPr>
              <a:t> Contaminated Foods and Drinks </a:t>
            </a:r>
            <a:r>
              <a:rPr lang="en-US" sz="2000" dirty="0">
                <a:latin typeface="+mn-lt"/>
                <a:cs typeface="Times New Roman" pitchFamily="18" charset="0"/>
              </a:rPr>
              <a:t>by parasites like giardia lamblia, cryptosporidium, </a:t>
            </a:r>
            <a:r>
              <a:rPr lang="en-US" sz="2000" dirty="0" err="1">
                <a:latin typeface="+mn-lt"/>
                <a:cs typeface="Times New Roman" pitchFamily="18" charset="0"/>
              </a:rPr>
              <a:t>blastocystis</a:t>
            </a:r>
            <a:r>
              <a:rPr lang="en-US" sz="2000" dirty="0">
                <a:latin typeface="+mn-lt"/>
                <a:cs typeface="Times New Roman" pitchFamily="18" charset="0"/>
              </a:rPr>
              <a:t> hominis and other food and drinks contaminated by bacteria like helicobacter pylori, klebsiella, </a:t>
            </a:r>
            <a:r>
              <a:rPr lang="en-US" sz="2000" dirty="0" err="1">
                <a:latin typeface="+mn-lt"/>
                <a:cs typeface="Times New Roman" pitchFamily="18" charset="0"/>
              </a:rPr>
              <a:t>citrobacter</a:t>
            </a:r>
            <a:r>
              <a:rPr lang="en-US" sz="2000" dirty="0">
                <a:latin typeface="+mn-lt"/>
                <a:cs typeface="Times New Roman" pitchFamily="18" charset="0"/>
              </a:rPr>
              <a:t>, </a:t>
            </a:r>
            <a:r>
              <a:rPr lang="en-US" sz="2000" dirty="0" err="1">
                <a:latin typeface="+mn-lt"/>
                <a:cs typeface="Times New Roman" pitchFamily="18" charset="0"/>
              </a:rPr>
              <a:t>pseadomoas</a:t>
            </a:r>
            <a:r>
              <a:rPr lang="en-US" sz="2000" dirty="0">
                <a:latin typeface="+mn-lt"/>
                <a:cs typeface="Times New Roman" pitchFamily="18" charset="0"/>
              </a:rPr>
              <a:t> and other chemicals in fermented and processed food (dyes, preservatives, </a:t>
            </a:r>
            <a:r>
              <a:rPr lang="en-US" sz="2000" dirty="0" err="1">
                <a:latin typeface="+mn-lt"/>
                <a:cs typeface="Times New Roman" pitchFamily="18" charset="0"/>
              </a:rPr>
              <a:t>peroxidized</a:t>
            </a:r>
            <a:r>
              <a:rPr lang="en-US" sz="2000" dirty="0">
                <a:latin typeface="+mn-lt"/>
                <a:cs typeface="Times New Roman" pitchFamily="18" charset="0"/>
              </a:rPr>
              <a:t> fats);</a:t>
            </a:r>
            <a:endParaRPr lang="en-US" sz="2000" b="1" dirty="0">
              <a:latin typeface="+mn-lt"/>
              <a:cs typeface="Times New Roman" pitchFamily="18" charset="0"/>
            </a:endParaRPr>
          </a:p>
          <a:p>
            <a:pPr>
              <a:buFontTx/>
              <a:buChar char="•"/>
              <a:defRPr/>
            </a:pPr>
            <a:r>
              <a:rPr lang="en-US" sz="2000" b="1" dirty="0">
                <a:solidFill>
                  <a:srgbClr val="00FF00"/>
                </a:solidFill>
                <a:latin typeface="+mn-lt"/>
                <a:cs typeface="Times New Roman" pitchFamily="18" charset="0"/>
              </a:rPr>
              <a:t> Prescription corticosteroids</a:t>
            </a:r>
            <a:r>
              <a:rPr lang="en-US" sz="2000" dirty="0">
                <a:solidFill>
                  <a:srgbClr val="00FF00"/>
                </a:solidFill>
                <a:latin typeface="+mn-lt"/>
                <a:cs typeface="Times New Roman" pitchFamily="18" charset="0"/>
              </a:rPr>
              <a:t> </a:t>
            </a:r>
            <a:r>
              <a:rPr lang="en-US" sz="2000" dirty="0">
                <a:latin typeface="+mn-lt"/>
                <a:cs typeface="Times New Roman" pitchFamily="18" charset="0"/>
              </a:rPr>
              <a:t>(e.g. prednisone);</a:t>
            </a:r>
            <a:endParaRPr lang="en-US" sz="2000" b="1" dirty="0">
              <a:latin typeface="+mn-lt"/>
              <a:cs typeface="Times New Roman" pitchFamily="18" charset="0"/>
            </a:endParaRPr>
          </a:p>
          <a:p>
            <a:pPr>
              <a:buFontTx/>
              <a:buChar char="•"/>
              <a:defRPr/>
            </a:pPr>
            <a:r>
              <a:rPr lang="en-US" sz="2000" b="1" dirty="0">
                <a:latin typeface="+mn-lt"/>
                <a:cs typeface="Times New Roman" pitchFamily="18" charset="0"/>
              </a:rPr>
              <a:t> </a:t>
            </a:r>
            <a:r>
              <a:rPr lang="en-US" sz="2000" b="1" dirty="0">
                <a:solidFill>
                  <a:srgbClr val="00FF00"/>
                </a:solidFill>
                <a:latin typeface="+mn-lt"/>
                <a:cs typeface="Times New Roman" pitchFamily="18" charset="0"/>
              </a:rPr>
              <a:t>Prescription hormones</a:t>
            </a:r>
            <a:r>
              <a:rPr lang="en-US" sz="2000" dirty="0">
                <a:solidFill>
                  <a:srgbClr val="00FF00"/>
                </a:solidFill>
                <a:latin typeface="+mn-lt"/>
                <a:cs typeface="Times New Roman" pitchFamily="18" charset="0"/>
              </a:rPr>
              <a:t> </a:t>
            </a:r>
            <a:r>
              <a:rPr lang="en-US" sz="2000" dirty="0">
                <a:latin typeface="+mn-lt"/>
                <a:cs typeface="Times New Roman" pitchFamily="18" charset="0"/>
              </a:rPr>
              <a:t>like birth control pills; </a:t>
            </a:r>
            <a:r>
              <a:rPr lang="en-US" sz="2000" dirty="0" err="1">
                <a:latin typeface="+mn-lt"/>
                <a:cs typeface="Times New Roman" pitchFamily="18" charset="0"/>
              </a:rPr>
              <a:t>Homones</a:t>
            </a:r>
            <a:r>
              <a:rPr lang="en-US" sz="2000" dirty="0">
                <a:latin typeface="+mn-lt"/>
                <a:cs typeface="Times New Roman" pitchFamily="18" charset="0"/>
              </a:rPr>
              <a:t> in the food supply, </a:t>
            </a:r>
            <a:r>
              <a:rPr lang="en-US" sz="2000" dirty="0" err="1">
                <a:latin typeface="+mn-lt"/>
                <a:cs typeface="Times New Roman" pitchFamily="18" charset="0"/>
              </a:rPr>
              <a:t>meats.Hormone</a:t>
            </a:r>
            <a:r>
              <a:rPr lang="en-US" sz="2000" dirty="0">
                <a:latin typeface="+mn-lt"/>
                <a:cs typeface="Times New Roman" pitchFamily="18" charset="0"/>
              </a:rPr>
              <a:t>   replacement therapy for Menopausal women</a:t>
            </a:r>
          </a:p>
          <a:p>
            <a:pPr>
              <a:defRPr/>
            </a:pPr>
            <a:endParaRPr lang="en-US" dirty="0">
              <a:latin typeface="+mn-lt"/>
            </a:endParaRPr>
          </a:p>
        </p:txBody>
      </p:sp>
      <p:sp>
        <p:nvSpPr>
          <p:cNvPr id="19460" name="Slide Number Placeholder 3">
            <a:extLst>
              <a:ext uri="{FF2B5EF4-FFF2-40B4-BE49-F238E27FC236}">
                <a16:creationId xmlns:a16="http://schemas.microsoft.com/office/drawing/2014/main" id="{8C409C50-0599-44DF-AABE-892725BE7E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E13845A-77D9-440A-937D-576B776A8CCC}"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19461" name="Footer Placeholder 4">
            <a:extLst>
              <a:ext uri="{FF2B5EF4-FFF2-40B4-BE49-F238E27FC236}">
                <a16:creationId xmlns:a16="http://schemas.microsoft.com/office/drawing/2014/main" id="{C3EE7AAC-C431-4C9A-B0F7-1ED3DD2DE41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latin typeface="Arial" panose="020B0604020202020204" pitchFamily="34" charset="0"/>
              </a:rPr>
              <a:t>Confidential and proprietary material of D'Arcy Wellness™ Inc.   All Rights Reserved 2011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5DBF-B131-4A03-9EDA-FFAEF05531A7}"/>
              </a:ext>
            </a:extLst>
          </p:cNvPr>
          <p:cNvSpPr>
            <a:spLocks noGrp="1"/>
          </p:cNvSpPr>
          <p:nvPr>
            <p:ph type="title"/>
          </p:nvPr>
        </p:nvSpPr>
        <p:spPr>
          <a:xfrm>
            <a:off x="457200" y="274638"/>
            <a:ext cx="8229600" cy="868362"/>
          </a:xfrm>
        </p:spPr>
        <p:txBody>
          <a:bodyPr/>
          <a:lstStyle/>
          <a:p>
            <a:r>
              <a:rPr lang="en-US" dirty="0"/>
              <a:t>THE GUT BIOME</a:t>
            </a:r>
          </a:p>
        </p:txBody>
      </p:sp>
      <p:pic>
        <p:nvPicPr>
          <p:cNvPr id="7" name="Content Placeholder 6" descr="Text&#10;&#10;Description automatically generated">
            <a:extLst>
              <a:ext uri="{FF2B5EF4-FFF2-40B4-BE49-F238E27FC236}">
                <a16:creationId xmlns:a16="http://schemas.microsoft.com/office/drawing/2014/main" id="{7649A7AA-61AB-4190-AD9E-545BD4466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996" y="990600"/>
            <a:ext cx="9516996" cy="5334000"/>
          </a:xfrm>
        </p:spPr>
      </p:pic>
      <p:sp>
        <p:nvSpPr>
          <p:cNvPr id="4" name="Slide Number Placeholder 3">
            <a:extLst>
              <a:ext uri="{FF2B5EF4-FFF2-40B4-BE49-F238E27FC236}">
                <a16:creationId xmlns:a16="http://schemas.microsoft.com/office/drawing/2014/main" id="{7588C8ED-1F44-42C1-8D98-1F2647B0ACDE}"/>
              </a:ext>
            </a:extLst>
          </p:cNvPr>
          <p:cNvSpPr>
            <a:spLocks noGrp="1"/>
          </p:cNvSpPr>
          <p:nvPr>
            <p:ph type="sldNum" sz="quarter" idx="11"/>
          </p:nvPr>
        </p:nvSpPr>
        <p:spPr/>
        <p:txBody>
          <a:bodyPr/>
          <a:lstStyle/>
          <a:p>
            <a:fld id="{E6DCF602-CECC-4223-B10F-F9530EEFAE63}" type="slidenum">
              <a:rPr lang="en-US" altLang="en-US" smtClean="0"/>
              <a:pPr/>
              <a:t>13</a:t>
            </a:fld>
            <a:endParaRPr lang="en-US" altLang="en-US"/>
          </a:p>
        </p:txBody>
      </p:sp>
      <p:sp>
        <p:nvSpPr>
          <p:cNvPr id="5" name="Footer Placeholder 4">
            <a:extLst>
              <a:ext uri="{FF2B5EF4-FFF2-40B4-BE49-F238E27FC236}">
                <a16:creationId xmlns:a16="http://schemas.microsoft.com/office/drawing/2014/main" id="{2CFD08C2-8BED-489E-95EA-EED29F08A853}"/>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Tree>
    <p:extLst>
      <p:ext uri="{BB962C8B-B14F-4D97-AF65-F5344CB8AC3E}">
        <p14:creationId xmlns:p14="http://schemas.microsoft.com/office/powerpoint/2010/main" val="27404487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2051">
            <a:extLst>
              <a:ext uri="{FF2B5EF4-FFF2-40B4-BE49-F238E27FC236}">
                <a16:creationId xmlns:a16="http://schemas.microsoft.com/office/drawing/2014/main" id="{6BD6564F-1AF2-447F-B5B2-957BAD2A8AC7}"/>
              </a:ext>
            </a:extLst>
          </p:cNvPr>
          <p:cNvSpPr txBox="1">
            <a:spLocks noChangeArrowheads="1"/>
          </p:cNvSpPr>
          <p:nvPr/>
        </p:nvSpPr>
        <p:spPr bwMode="auto">
          <a:xfrm>
            <a:off x="411162" y="2047328"/>
            <a:ext cx="8321675" cy="4093428"/>
          </a:xfrm>
          <a:prstGeom prst="rect">
            <a:avLst/>
          </a:prstGeom>
          <a:noFill/>
          <a:ln w="9525">
            <a:noFill/>
            <a:miter lim="800000"/>
            <a:headEnd/>
            <a:tailEnd/>
          </a:ln>
          <a:effectLst/>
        </p:spPr>
        <p:txBody>
          <a:bodyPr>
            <a:spAutoFit/>
          </a:bodyPr>
          <a:lstStyle/>
          <a:p>
            <a:pPr>
              <a:defRPr/>
            </a:pPr>
            <a:endParaRPr lang="en-US" sz="1600" dirty="0">
              <a:latin typeface="+mn-lt"/>
              <a:cs typeface="Times New Roman" pitchFamily="18" charset="0"/>
            </a:endParaRPr>
          </a:p>
          <a:p>
            <a:pPr>
              <a:defRPr/>
            </a:pPr>
            <a:r>
              <a:rPr lang="en-US" sz="1600" dirty="0">
                <a:latin typeface="+mn-lt"/>
              </a:rPr>
              <a:t>Approximately 80 percent of all pathogens enter the body through or attached to mucosal surfaces; and the largest of the mucosal surface is the gastrointestinal (GI) tract.  The GI tract is also where most infectious organisms enter the body and where the antibodies and many different beneficial bacteria are  produced and work to disarm invading pathogens and stop diseases before they take hold. </a:t>
            </a:r>
          </a:p>
          <a:p>
            <a:pPr>
              <a:defRPr/>
            </a:pPr>
            <a:r>
              <a:rPr lang="en-US" sz="1600" dirty="0">
                <a:latin typeface="+mn-lt"/>
              </a:rPr>
              <a:t>   	</a:t>
            </a:r>
          </a:p>
          <a:p>
            <a:pPr>
              <a:defRPr/>
            </a:pPr>
            <a:r>
              <a:rPr lang="en-US" sz="1600" dirty="0">
                <a:latin typeface="+mn-lt"/>
              </a:rPr>
              <a:t>The GI tract is the foundation of the body’s good health. It has a HUGE surface area - The intestinal tract, while only 20 feet long, has a folding, undulating wall that maximizes surface area.  A surface area of over 100 square yards is generated by this design allowing tremendous mechanical, chemical and absorptive efficiency.</a:t>
            </a:r>
          </a:p>
          <a:p>
            <a:pPr>
              <a:defRPr/>
            </a:pPr>
            <a:endParaRPr lang="en-US" sz="1600" dirty="0">
              <a:latin typeface="+mn-lt"/>
            </a:endParaRPr>
          </a:p>
          <a:p>
            <a:pPr>
              <a:defRPr/>
            </a:pPr>
            <a:r>
              <a:rPr lang="en-US" sz="1600" b="0" i="0" dirty="0">
                <a:effectLst/>
                <a:latin typeface="+mj-lt"/>
              </a:rPr>
              <a:t>The best-known illustration of the microbiome's importance is the use of </a:t>
            </a:r>
            <a:r>
              <a:rPr lang="en-US" sz="1600" b="0" i="0" u="sng" strike="noStrike" dirty="0">
                <a:effectLst/>
                <a:latin typeface="+mj-lt"/>
                <a:hlinkClick r:id="rId3">
                  <a:extLst>
                    <a:ext uri="{A12FA001-AC4F-418D-AE19-62706E023703}">
                      <ahyp:hlinkClr xmlns:ahyp="http://schemas.microsoft.com/office/drawing/2018/hyperlinkcolor" val="tx"/>
                    </a:ext>
                  </a:extLst>
                </a:hlinkClick>
              </a:rPr>
              <a:t>"fecal transplants"</a:t>
            </a:r>
            <a:r>
              <a:rPr lang="en-US" sz="1600" b="0" i="0" u="sng" dirty="0">
                <a:effectLst/>
                <a:latin typeface="+mj-lt"/>
              </a:rPr>
              <a:t> </a:t>
            </a:r>
            <a:r>
              <a:rPr lang="en-US" sz="1600" b="0" i="0" dirty="0">
                <a:effectLst/>
                <a:latin typeface="+mj-lt"/>
              </a:rPr>
              <a:t>to cure a life-threatening intestinal infection C. difficile.</a:t>
            </a:r>
            <a:r>
              <a:rPr lang="en-US" sz="1600" dirty="0">
                <a:latin typeface="+mj-lt"/>
              </a:rPr>
              <a:t> </a:t>
            </a:r>
          </a:p>
          <a:p>
            <a:pPr>
              <a:defRPr/>
            </a:pPr>
            <a:endParaRPr lang="en-US" dirty="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p:txBody>
      </p:sp>
      <p:sp>
        <p:nvSpPr>
          <p:cNvPr id="18436" name="Slide Number Placeholder 3">
            <a:extLst>
              <a:ext uri="{FF2B5EF4-FFF2-40B4-BE49-F238E27FC236}">
                <a16:creationId xmlns:a16="http://schemas.microsoft.com/office/drawing/2014/main" id="{912D4B68-761A-4B2A-8EA0-4B4B257EF2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3C479BD-B710-412E-82D1-0B6B7DEB8CE4}"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18437" name="Footer Placeholder 4">
            <a:extLst>
              <a:ext uri="{FF2B5EF4-FFF2-40B4-BE49-F238E27FC236}">
                <a16:creationId xmlns:a16="http://schemas.microsoft.com/office/drawing/2014/main" id="{0ED1DAC4-2D4B-4414-A6FF-D6B92EF53885}"/>
              </a:ext>
            </a:extLst>
          </p:cNvPr>
          <p:cNvSpPr>
            <a:spLocks noGrp="1"/>
          </p:cNvSpPr>
          <p:nvPr>
            <p:ph type="ftr" sz="quarter" idx="12"/>
          </p:nvPr>
        </p:nvSpPr>
        <p:spPr>
          <a:xfrm>
            <a:off x="3124200" y="60960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pic>
        <p:nvPicPr>
          <p:cNvPr id="2" name="Picture 1">
            <a:extLst>
              <a:ext uri="{FF2B5EF4-FFF2-40B4-BE49-F238E27FC236}">
                <a16:creationId xmlns:a16="http://schemas.microsoft.com/office/drawing/2014/main" id="{AA0CEA41-1AEB-4EC7-8250-06319DC9098D}"/>
              </a:ext>
            </a:extLst>
          </p:cNvPr>
          <p:cNvPicPr>
            <a:picLocks noChangeAspect="1"/>
          </p:cNvPicPr>
          <p:nvPr/>
        </p:nvPicPr>
        <p:blipFill>
          <a:blip r:embed="rId4"/>
          <a:stretch>
            <a:fillRect/>
          </a:stretch>
        </p:blipFill>
        <p:spPr>
          <a:xfrm>
            <a:off x="2971800" y="436078"/>
            <a:ext cx="2895851" cy="1621677"/>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0E63E6-15E1-449C-9FB1-029836AD1A2D}"/>
              </a:ext>
            </a:extLst>
          </p:cNvPr>
          <p:cNvSpPr>
            <a:spLocks noGrp="1"/>
          </p:cNvSpPr>
          <p:nvPr>
            <p:ph type="title"/>
          </p:nvPr>
        </p:nvSpPr>
        <p:spPr>
          <a:xfrm>
            <a:off x="457200" y="274638"/>
            <a:ext cx="8229600" cy="1143000"/>
          </a:xfrm>
        </p:spPr>
        <p:txBody>
          <a:bodyPr/>
          <a:lstStyle/>
          <a:p>
            <a:r>
              <a:rPr lang="en-US" dirty="0"/>
              <a:t>2 WAY STREET OF</a:t>
            </a:r>
            <a:br>
              <a:rPr lang="en-US" dirty="0"/>
            </a:br>
            <a:r>
              <a:rPr lang="en-US" dirty="0"/>
              <a:t>GUT-BRAIN HEALTH</a:t>
            </a:r>
          </a:p>
        </p:txBody>
      </p:sp>
      <p:pic>
        <p:nvPicPr>
          <p:cNvPr id="5" name="Picture 4">
            <a:extLst>
              <a:ext uri="{FF2B5EF4-FFF2-40B4-BE49-F238E27FC236}">
                <a16:creationId xmlns:a16="http://schemas.microsoft.com/office/drawing/2014/main" id="{BD6778B3-E8EE-4820-9A01-4B6C75C897E6}"/>
              </a:ext>
            </a:extLst>
          </p:cNvPr>
          <p:cNvPicPr>
            <a:picLocks noChangeAspect="1"/>
          </p:cNvPicPr>
          <p:nvPr/>
        </p:nvPicPr>
        <p:blipFill>
          <a:blip r:embed="rId2"/>
          <a:stretch>
            <a:fillRect/>
          </a:stretch>
        </p:blipFill>
        <p:spPr>
          <a:xfrm>
            <a:off x="1008250" y="1600200"/>
            <a:ext cx="7127500" cy="4525963"/>
          </a:xfrm>
          <a:prstGeom prst="rect">
            <a:avLst/>
          </a:prstGeom>
          <a:noFill/>
        </p:spPr>
      </p:pic>
      <p:sp>
        <p:nvSpPr>
          <p:cNvPr id="3" name="Slide Number Placeholder 2">
            <a:extLst>
              <a:ext uri="{FF2B5EF4-FFF2-40B4-BE49-F238E27FC236}">
                <a16:creationId xmlns:a16="http://schemas.microsoft.com/office/drawing/2014/main" id="{21E3D363-E749-45DA-8057-DA3D8CA7C8FF}"/>
              </a:ext>
            </a:extLst>
          </p:cNvPr>
          <p:cNvSpPr>
            <a:spLocks noGrp="1"/>
          </p:cNvSpPr>
          <p:nvPr>
            <p:ph type="sldNum" sz="quarter" idx="11"/>
          </p:nvPr>
        </p:nvSpPr>
        <p:spPr>
          <a:xfrm>
            <a:off x="6553200" y="6248400"/>
            <a:ext cx="2133600" cy="476250"/>
          </a:xfrm>
        </p:spPr>
        <p:txBody>
          <a:bodyPr wrap="square" anchor="b">
            <a:normAutofit/>
          </a:bodyPr>
          <a:lstStyle/>
          <a:p>
            <a:pPr>
              <a:spcAft>
                <a:spcPts val="600"/>
              </a:spcAft>
            </a:pPr>
            <a:fld id="{03FAB5EE-D3B8-4F6B-AE50-1C34C87D8621}" type="slidenum">
              <a:rPr lang="en-US" altLang="en-US" smtClean="0"/>
              <a:pPr>
                <a:spcAft>
                  <a:spcPts val="600"/>
                </a:spcAft>
              </a:pPr>
              <a:t>15</a:t>
            </a:fld>
            <a:endParaRPr lang="en-US" altLang="en-US"/>
          </a:p>
        </p:txBody>
      </p:sp>
      <p:sp>
        <p:nvSpPr>
          <p:cNvPr id="4" name="Footer Placeholder 3">
            <a:extLst>
              <a:ext uri="{FF2B5EF4-FFF2-40B4-BE49-F238E27FC236}">
                <a16:creationId xmlns:a16="http://schemas.microsoft.com/office/drawing/2014/main" id="{E7C4DFFB-5879-45FE-9853-CC59477E5DC5}"/>
              </a:ext>
            </a:extLst>
          </p:cNvPr>
          <p:cNvSpPr>
            <a:spLocks noGrp="1"/>
          </p:cNvSpPr>
          <p:nvPr>
            <p:ph type="ftr" sz="quarter" idx="12"/>
          </p:nvPr>
        </p:nvSpPr>
        <p:spPr>
          <a:xfrm>
            <a:off x="3124200" y="6248400"/>
            <a:ext cx="2895600" cy="476250"/>
          </a:xfrm>
        </p:spPr>
        <p:txBody>
          <a:bodyPr wrap="square" anchor="b">
            <a:normAutofit/>
          </a:bodyPr>
          <a:lstStyle/>
          <a:p>
            <a:pPr>
              <a:spcAft>
                <a:spcPts val="600"/>
              </a:spcAft>
              <a:defRPr/>
            </a:pPr>
            <a:r>
              <a:rPr lang="en-US"/>
              <a:t>Confidential and proprietary material of D'Arcy Wellness™ Inc.   All Rights Reserved 2011 </a:t>
            </a:r>
          </a:p>
        </p:txBody>
      </p:sp>
    </p:spTree>
    <p:extLst>
      <p:ext uri="{BB962C8B-B14F-4D97-AF65-F5344CB8AC3E}">
        <p14:creationId xmlns:p14="http://schemas.microsoft.com/office/powerpoint/2010/main" val="5373266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52CC-A71B-4DF1-9BC1-0C68E94EC343}"/>
              </a:ext>
            </a:extLst>
          </p:cNvPr>
          <p:cNvSpPr>
            <a:spLocks noGrp="1"/>
          </p:cNvSpPr>
          <p:nvPr>
            <p:ph type="title"/>
          </p:nvPr>
        </p:nvSpPr>
        <p:spPr/>
        <p:txBody>
          <a:bodyPr/>
          <a:lstStyle/>
          <a:p>
            <a:r>
              <a:rPr lang="en-US" dirty="0"/>
              <a:t>The most diverse collection of bacteria ever found in humans,</a:t>
            </a:r>
          </a:p>
        </p:txBody>
      </p:sp>
      <p:sp>
        <p:nvSpPr>
          <p:cNvPr id="3" name="Slide Number Placeholder 2">
            <a:extLst>
              <a:ext uri="{FF2B5EF4-FFF2-40B4-BE49-F238E27FC236}">
                <a16:creationId xmlns:a16="http://schemas.microsoft.com/office/drawing/2014/main" id="{0DB8C81E-364B-40DA-B5DB-6EF6BF9FF85F}"/>
              </a:ext>
            </a:extLst>
          </p:cNvPr>
          <p:cNvSpPr>
            <a:spLocks noGrp="1"/>
          </p:cNvSpPr>
          <p:nvPr>
            <p:ph type="sldNum" sz="quarter" idx="11"/>
          </p:nvPr>
        </p:nvSpPr>
        <p:spPr/>
        <p:txBody>
          <a:bodyPr/>
          <a:lstStyle/>
          <a:p>
            <a:fld id="{03FAB5EE-D3B8-4F6B-AE50-1C34C87D8621}" type="slidenum">
              <a:rPr lang="en-US" altLang="en-US" smtClean="0"/>
              <a:pPr/>
              <a:t>16</a:t>
            </a:fld>
            <a:endParaRPr lang="en-US" altLang="en-US"/>
          </a:p>
        </p:txBody>
      </p:sp>
      <p:sp>
        <p:nvSpPr>
          <p:cNvPr id="4" name="Footer Placeholder 3">
            <a:extLst>
              <a:ext uri="{FF2B5EF4-FFF2-40B4-BE49-F238E27FC236}">
                <a16:creationId xmlns:a16="http://schemas.microsoft.com/office/drawing/2014/main" id="{478DA78C-D535-4132-8DD5-0968FE36E7CA}"/>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pic>
        <p:nvPicPr>
          <p:cNvPr id="124930" name="Picture 2" descr="foto blog2">
            <a:extLst>
              <a:ext uri="{FF2B5EF4-FFF2-40B4-BE49-F238E27FC236}">
                <a16:creationId xmlns:a16="http://schemas.microsoft.com/office/drawing/2014/main" id="{8335DE0C-A0E8-40B6-B474-61B56633F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3299965" cy="21976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70C2A0-8320-46FD-B0DB-64AB1FDB0272}"/>
              </a:ext>
            </a:extLst>
          </p:cNvPr>
          <p:cNvSpPr txBox="1"/>
          <p:nvPr/>
        </p:nvSpPr>
        <p:spPr>
          <a:xfrm>
            <a:off x="3773928" y="1993315"/>
            <a:ext cx="4572000" cy="3416320"/>
          </a:xfrm>
          <a:prstGeom prst="rect">
            <a:avLst/>
          </a:prstGeom>
          <a:noFill/>
        </p:spPr>
        <p:txBody>
          <a:bodyPr wrap="square">
            <a:spAutoFit/>
          </a:bodyPr>
          <a:lstStyle/>
          <a:p>
            <a:r>
              <a:rPr lang="en-US" dirty="0"/>
              <a:t>The Yanomami indigenous people, who live in the Amazonian jungle in Venezuela, have the most diverse collection of bacteria ever found in humans, some of which had never been previously identified, says a study published in Science Advances.</a:t>
            </a:r>
          </a:p>
          <a:p>
            <a:endParaRPr lang="en-US" dirty="0"/>
          </a:p>
          <a:p>
            <a:r>
              <a:rPr lang="en-US" dirty="0"/>
              <a:t>Fibrous roots in the diet may allow a perfect environment for gut biome to flourish.</a:t>
            </a:r>
          </a:p>
          <a:p>
            <a:endParaRPr lang="en-US" dirty="0"/>
          </a:p>
          <a:p>
            <a:r>
              <a:rPr lang="en-US" dirty="0"/>
              <a:t>Without any contact of pharmaceuticals antibiotics, Western diet, modern stresses.</a:t>
            </a:r>
          </a:p>
        </p:txBody>
      </p:sp>
    </p:spTree>
    <p:extLst>
      <p:ext uri="{BB962C8B-B14F-4D97-AF65-F5344CB8AC3E}">
        <p14:creationId xmlns:p14="http://schemas.microsoft.com/office/powerpoint/2010/main" val="9903525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67A3-DAD7-456A-84C2-162510776F7A}"/>
              </a:ext>
            </a:extLst>
          </p:cNvPr>
          <p:cNvSpPr>
            <a:spLocks noGrp="1"/>
          </p:cNvSpPr>
          <p:nvPr>
            <p:ph type="title"/>
          </p:nvPr>
        </p:nvSpPr>
        <p:spPr>
          <a:xfrm>
            <a:off x="304800" y="274638"/>
            <a:ext cx="8686800" cy="1143000"/>
          </a:xfrm>
        </p:spPr>
        <p:txBody>
          <a:bodyPr/>
          <a:lstStyle/>
          <a:p>
            <a:r>
              <a:rPr lang="en-US" sz="2000" dirty="0"/>
              <a:t>Papua New Guineans harbor biome communities with greater bacterial diversity, lower inter-individual variation, vastly different abundance profiles, and bacterial lineages undetectable in US.</a:t>
            </a:r>
          </a:p>
        </p:txBody>
      </p:sp>
      <p:sp>
        <p:nvSpPr>
          <p:cNvPr id="4" name="Slide Number Placeholder 3">
            <a:extLst>
              <a:ext uri="{FF2B5EF4-FFF2-40B4-BE49-F238E27FC236}">
                <a16:creationId xmlns:a16="http://schemas.microsoft.com/office/drawing/2014/main" id="{7C12FDB5-5342-435B-87A2-504CCBC2B29C}"/>
              </a:ext>
            </a:extLst>
          </p:cNvPr>
          <p:cNvSpPr>
            <a:spLocks noGrp="1"/>
          </p:cNvSpPr>
          <p:nvPr>
            <p:ph type="sldNum" sz="quarter" idx="11"/>
          </p:nvPr>
        </p:nvSpPr>
        <p:spPr/>
        <p:txBody>
          <a:bodyPr/>
          <a:lstStyle/>
          <a:p>
            <a:fld id="{E6DCF602-CECC-4223-B10F-F9530EEFAE63}" type="slidenum">
              <a:rPr lang="en-US" altLang="en-US" smtClean="0"/>
              <a:pPr/>
              <a:t>17</a:t>
            </a:fld>
            <a:endParaRPr lang="en-US" altLang="en-US"/>
          </a:p>
        </p:txBody>
      </p:sp>
      <p:sp>
        <p:nvSpPr>
          <p:cNvPr id="5" name="Footer Placeholder 4">
            <a:extLst>
              <a:ext uri="{FF2B5EF4-FFF2-40B4-BE49-F238E27FC236}">
                <a16:creationId xmlns:a16="http://schemas.microsoft.com/office/drawing/2014/main" id="{F7AC27A5-2AF8-4E2F-A984-87A794B3D78D}"/>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pic>
        <p:nvPicPr>
          <p:cNvPr id="125954" name="Picture 2">
            <a:extLst>
              <a:ext uri="{FF2B5EF4-FFF2-40B4-BE49-F238E27FC236}">
                <a16:creationId xmlns:a16="http://schemas.microsoft.com/office/drawing/2014/main" id="{89FBD4EE-4C16-435F-B544-585DDEE98B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520101"/>
            <a:ext cx="5410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ADEF90-5513-4CB7-A7E0-50CB9D94FA48}"/>
              </a:ext>
            </a:extLst>
          </p:cNvPr>
          <p:cNvSpPr txBox="1"/>
          <p:nvPr/>
        </p:nvSpPr>
        <p:spPr>
          <a:xfrm>
            <a:off x="2133600" y="6094236"/>
            <a:ext cx="4648200" cy="276999"/>
          </a:xfrm>
          <a:prstGeom prst="rect">
            <a:avLst/>
          </a:prstGeom>
          <a:noFill/>
        </p:spPr>
        <p:txBody>
          <a:bodyPr wrap="square">
            <a:spAutoFit/>
          </a:bodyPr>
          <a:lstStyle/>
          <a:p>
            <a:r>
              <a:rPr lang="en-US" sz="1200" dirty="0"/>
              <a:t>https://www.sciencedirect.com/science/article/pii/S221112471500340X</a:t>
            </a:r>
          </a:p>
        </p:txBody>
      </p:sp>
    </p:spTree>
    <p:extLst>
      <p:ext uri="{BB962C8B-B14F-4D97-AF65-F5344CB8AC3E}">
        <p14:creationId xmlns:p14="http://schemas.microsoft.com/office/powerpoint/2010/main" val="40228622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8595-3756-4390-883B-B69B75F2328F}"/>
              </a:ext>
            </a:extLst>
          </p:cNvPr>
          <p:cNvSpPr>
            <a:spLocks noGrp="1"/>
          </p:cNvSpPr>
          <p:nvPr>
            <p:ph type="title"/>
          </p:nvPr>
        </p:nvSpPr>
        <p:spPr>
          <a:xfrm>
            <a:off x="1905000" y="690813"/>
            <a:ext cx="8229600" cy="1143000"/>
          </a:xfrm>
        </p:spPr>
        <p:txBody>
          <a:bodyPr/>
          <a:lstStyle/>
          <a:p>
            <a:pPr algn="l"/>
            <a:r>
              <a:rPr lang="en-US" b="1" i="0" dirty="0">
                <a:effectLst/>
              </a:rPr>
              <a:t>High-fiber diet can significantly </a:t>
            </a:r>
            <a:br>
              <a:rPr lang="en-US" b="1" i="0" dirty="0">
                <a:effectLst/>
              </a:rPr>
            </a:br>
            <a:r>
              <a:rPr lang="en-US" b="1" i="0" dirty="0">
                <a:effectLst/>
              </a:rPr>
              <a:t>alter the gut microbiome </a:t>
            </a:r>
            <a:br>
              <a:rPr lang="en-US" b="1" i="0" dirty="0">
                <a:effectLst/>
              </a:rPr>
            </a:br>
            <a:r>
              <a:rPr lang="en-US" b="1" i="0" dirty="0">
                <a:effectLst/>
              </a:rPr>
              <a:t>and nutrient intake</a:t>
            </a:r>
            <a:br>
              <a:rPr lang="en-US" b="1" i="0" dirty="0">
                <a:solidFill>
                  <a:srgbClr val="333333"/>
                </a:solidFill>
                <a:effectLst/>
                <a:latin typeface="adelle"/>
              </a:rPr>
            </a:br>
            <a:endParaRPr lang="en-US" dirty="0"/>
          </a:p>
        </p:txBody>
      </p:sp>
      <p:sp>
        <p:nvSpPr>
          <p:cNvPr id="3" name="Slide Number Placeholder 2">
            <a:extLst>
              <a:ext uri="{FF2B5EF4-FFF2-40B4-BE49-F238E27FC236}">
                <a16:creationId xmlns:a16="http://schemas.microsoft.com/office/drawing/2014/main" id="{26430938-B901-409D-8D17-2635C79919AB}"/>
              </a:ext>
            </a:extLst>
          </p:cNvPr>
          <p:cNvSpPr>
            <a:spLocks noGrp="1"/>
          </p:cNvSpPr>
          <p:nvPr>
            <p:ph type="sldNum" sz="quarter" idx="11"/>
          </p:nvPr>
        </p:nvSpPr>
        <p:spPr/>
        <p:txBody>
          <a:bodyPr/>
          <a:lstStyle/>
          <a:p>
            <a:fld id="{03FAB5EE-D3B8-4F6B-AE50-1C34C87D8621}" type="slidenum">
              <a:rPr lang="en-US" altLang="en-US" smtClean="0"/>
              <a:pPr/>
              <a:t>18</a:t>
            </a:fld>
            <a:endParaRPr lang="en-US" altLang="en-US"/>
          </a:p>
        </p:txBody>
      </p:sp>
      <p:sp>
        <p:nvSpPr>
          <p:cNvPr id="4" name="Footer Placeholder 3">
            <a:extLst>
              <a:ext uri="{FF2B5EF4-FFF2-40B4-BE49-F238E27FC236}">
                <a16:creationId xmlns:a16="http://schemas.microsoft.com/office/drawing/2014/main" id="{36A4B9D0-B87A-4740-961F-CEEA81F04539}"/>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6" name="TextBox 5">
            <a:extLst>
              <a:ext uri="{FF2B5EF4-FFF2-40B4-BE49-F238E27FC236}">
                <a16:creationId xmlns:a16="http://schemas.microsoft.com/office/drawing/2014/main" id="{4F0A4F91-CDF7-4B56-B890-2855187079AC}"/>
              </a:ext>
            </a:extLst>
          </p:cNvPr>
          <p:cNvSpPr txBox="1"/>
          <p:nvPr/>
        </p:nvSpPr>
        <p:spPr>
          <a:xfrm>
            <a:off x="778276" y="2133111"/>
            <a:ext cx="7620000" cy="4062651"/>
          </a:xfrm>
          <a:prstGeom prst="rect">
            <a:avLst/>
          </a:prstGeom>
          <a:noFill/>
        </p:spPr>
        <p:txBody>
          <a:bodyPr wrap="square">
            <a:spAutoFit/>
          </a:bodyPr>
          <a:lstStyle/>
          <a:p>
            <a:pPr algn="l"/>
            <a:r>
              <a:rPr lang="en-US" b="0" i="0" dirty="0">
                <a:effectLst/>
                <a:latin typeface="open-sans"/>
              </a:rPr>
              <a:t>A short-term intervention in daily fiber consumption can significantly alter the gut microbiome and nutrient intake, according to a study led by University of California, Irvine researchers..</a:t>
            </a:r>
          </a:p>
          <a:p>
            <a:pPr algn="l"/>
            <a:endParaRPr lang="en-US" b="0" i="0" dirty="0">
              <a:effectLst/>
              <a:latin typeface="open-sans"/>
            </a:endParaRPr>
          </a:p>
          <a:p>
            <a:pPr algn="l"/>
            <a:r>
              <a:rPr lang="en-US" b="0" i="0" dirty="0">
                <a:effectLst/>
                <a:latin typeface="open-sans"/>
              </a:rPr>
              <a:t>Dietary fiber consists of resistant carbohydrates found in fruits, vegetables and whole grains. Fiber persists in our digestion system, and while not digestible by humans, our gut bacteria can metabolize fiber into short-chain fatty acids and other byproducts critical to human health.</a:t>
            </a:r>
          </a:p>
          <a:p>
            <a:pPr algn="l"/>
            <a:endParaRPr lang="en-US" b="0" i="0" dirty="0">
              <a:effectLst/>
              <a:latin typeface="open-sans"/>
            </a:endParaRPr>
          </a:p>
          <a:p>
            <a:pPr algn="l"/>
            <a:r>
              <a:rPr lang="en-US" b="0" i="0" dirty="0">
                <a:effectLst/>
                <a:latin typeface="open-sans"/>
              </a:rPr>
              <a:t>Currently, the average person in North America consumes less than 50 percent of the recommended dietary fiber levels due to decreased consumption of plant-based foods, as processed foods have become widespread. </a:t>
            </a:r>
          </a:p>
          <a:p>
            <a:pPr algn="l"/>
            <a:endParaRPr lang="en-US" dirty="0">
              <a:latin typeface="open-sans"/>
            </a:endParaRPr>
          </a:p>
          <a:p>
            <a:pPr algn="l"/>
            <a:r>
              <a:rPr lang="en-US" sz="1200" b="0" i="0" dirty="0">
                <a:effectLst/>
                <a:latin typeface="open-sans"/>
              </a:rPr>
              <a:t>https://www.news-medical.net/news/20210326/High-fiber-diet-can-significantly-alter-the-gut-microbiome-and-nutrient-intake.aspx</a:t>
            </a:r>
          </a:p>
        </p:txBody>
      </p:sp>
      <p:pic>
        <p:nvPicPr>
          <p:cNvPr id="5" name="Picture 4">
            <a:extLst>
              <a:ext uri="{FF2B5EF4-FFF2-40B4-BE49-F238E27FC236}">
                <a16:creationId xmlns:a16="http://schemas.microsoft.com/office/drawing/2014/main" id="{3C7F77E8-A544-4E10-AA5A-23E9DB48D597}"/>
              </a:ext>
            </a:extLst>
          </p:cNvPr>
          <p:cNvPicPr>
            <a:picLocks noChangeAspect="1"/>
          </p:cNvPicPr>
          <p:nvPr/>
        </p:nvPicPr>
        <p:blipFill>
          <a:blip r:embed="rId2"/>
          <a:stretch>
            <a:fillRect/>
          </a:stretch>
        </p:blipFill>
        <p:spPr>
          <a:xfrm>
            <a:off x="304800" y="532667"/>
            <a:ext cx="1522263" cy="962025"/>
          </a:xfrm>
          <a:prstGeom prst="rect">
            <a:avLst/>
          </a:prstGeom>
        </p:spPr>
      </p:pic>
    </p:spTree>
    <p:extLst>
      <p:ext uri="{BB962C8B-B14F-4D97-AF65-F5344CB8AC3E}">
        <p14:creationId xmlns:p14="http://schemas.microsoft.com/office/powerpoint/2010/main" val="3365674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B16132B-9C0F-4061-B493-0295B763005C}"/>
              </a:ext>
            </a:extLst>
          </p:cNvPr>
          <p:cNvSpPr>
            <a:spLocks noGrp="1" noChangeArrowheads="1"/>
          </p:cNvSpPr>
          <p:nvPr>
            <p:ph type="title"/>
          </p:nvPr>
        </p:nvSpPr>
        <p:spPr>
          <a:xfrm>
            <a:off x="685800" y="768350"/>
            <a:ext cx="7772400" cy="831850"/>
          </a:xfrm>
        </p:spPr>
        <p:txBody>
          <a:bodyPr/>
          <a:lstStyle/>
          <a:p>
            <a:pPr>
              <a:defRPr/>
            </a:pPr>
            <a:r>
              <a:rPr lang="en-US" dirty="0"/>
              <a:t>Leaky Gut</a:t>
            </a:r>
          </a:p>
        </p:txBody>
      </p:sp>
      <p:graphicFrame>
        <p:nvGraphicFramePr>
          <p:cNvPr id="1026" name="Object 2">
            <a:extLst>
              <a:ext uri="{FF2B5EF4-FFF2-40B4-BE49-F238E27FC236}">
                <a16:creationId xmlns:a16="http://schemas.microsoft.com/office/drawing/2014/main" id="{34DE7E48-71DD-4AB8-800F-D636C9E98C63}"/>
              </a:ext>
            </a:extLst>
          </p:cNvPr>
          <p:cNvGraphicFramePr>
            <a:graphicFrameLocks noChangeAspect="1"/>
          </p:cNvGraphicFramePr>
          <p:nvPr/>
        </p:nvGraphicFramePr>
        <p:xfrm>
          <a:off x="685800" y="1947863"/>
          <a:ext cx="3886200" cy="2962275"/>
        </p:xfrm>
        <a:graphic>
          <a:graphicData uri="http://schemas.openxmlformats.org/presentationml/2006/ole">
            <mc:AlternateContent xmlns:mc="http://schemas.openxmlformats.org/markup-compatibility/2006">
              <mc:Choice xmlns:v="urn:schemas-microsoft-com:vml" Requires="v">
                <p:oleObj name="Document" r:id="rId3" imgW="1362600" imgH="1038240" progId="Word.Document.8">
                  <p:embed/>
                </p:oleObj>
              </mc:Choice>
              <mc:Fallback>
                <p:oleObj name="Document" r:id="rId3" imgW="1362600" imgH="10382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47863"/>
                        <a:ext cx="38862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a:extLst>
              <a:ext uri="{FF2B5EF4-FFF2-40B4-BE49-F238E27FC236}">
                <a16:creationId xmlns:a16="http://schemas.microsoft.com/office/drawing/2014/main" id="{34DD7056-B8A9-4643-A140-A6E582A11D94}"/>
              </a:ext>
            </a:extLst>
          </p:cNvPr>
          <p:cNvGraphicFramePr>
            <a:graphicFrameLocks noChangeAspect="1"/>
          </p:cNvGraphicFramePr>
          <p:nvPr/>
        </p:nvGraphicFramePr>
        <p:xfrm>
          <a:off x="4953000" y="1930400"/>
          <a:ext cx="3886200" cy="2997200"/>
        </p:xfrm>
        <a:graphic>
          <a:graphicData uri="http://schemas.openxmlformats.org/presentationml/2006/ole">
            <mc:AlternateContent xmlns:mc="http://schemas.openxmlformats.org/markup-compatibility/2006">
              <mc:Choice xmlns:v="urn:schemas-microsoft-com:vml" Requires="v">
                <p:oleObj name="Document" r:id="rId5" imgW="1381680" imgH="1038240" progId="Word.Document.8">
                  <p:embed/>
                </p:oleObj>
              </mc:Choice>
              <mc:Fallback>
                <p:oleObj name="Document" r:id="rId5" imgW="1381680" imgH="10382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30400"/>
                        <a:ext cx="38862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6" name="Text Box 10">
            <a:extLst>
              <a:ext uri="{FF2B5EF4-FFF2-40B4-BE49-F238E27FC236}">
                <a16:creationId xmlns:a16="http://schemas.microsoft.com/office/drawing/2014/main" id="{0214BCF2-056E-496F-8E4F-F432D96D5762}"/>
              </a:ext>
            </a:extLst>
          </p:cNvPr>
          <p:cNvSpPr txBox="1">
            <a:spLocks noChangeArrowheads="1"/>
          </p:cNvSpPr>
          <p:nvPr/>
        </p:nvSpPr>
        <p:spPr bwMode="auto">
          <a:xfrm>
            <a:off x="4953000" y="5105400"/>
            <a:ext cx="3962400" cy="1200150"/>
          </a:xfrm>
          <a:prstGeom prst="rect">
            <a:avLst/>
          </a:prstGeom>
          <a:noFill/>
          <a:ln w="9525">
            <a:noFill/>
            <a:miter lim="800000"/>
            <a:headEnd/>
            <a:tailEnd/>
          </a:ln>
          <a:effectLst/>
        </p:spPr>
        <p:txBody>
          <a:bodyPr>
            <a:spAutoFit/>
          </a:bodyPr>
          <a:lstStyle/>
          <a:p>
            <a:pPr>
              <a:spcBef>
                <a:spcPct val="50000"/>
              </a:spcBef>
              <a:defRPr/>
            </a:pPr>
            <a:r>
              <a:rPr lang="en-US" dirty="0">
                <a:latin typeface="+mn-lt"/>
                <a:cs typeface="Times New Roman" pitchFamily="18" charset="0"/>
              </a:rPr>
              <a:t>With leaky gut, the barrier is dysfunctional, blocking nutrients at the damaged </a:t>
            </a:r>
            <a:r>
              <a:rPr lang="en-US" dirty="0" err="1">
                <a:latin typeface="+mn-lt"/>
                <a:cs typeface="Times New Roman" pitchFamily="18" charset="0"/>
              </a:rPr>
              <a:t>villi</a:t>
            </a:r>
            <a:r>
              <a:rPr lang="en-US" dirty="0">
                <a:latin typeface="+mn-lt"/>
                <a:cs typeface="Times New Roman" pitchFamily="18" charset="0"/>
              </a:rPr>
              <a:t> while permitting toxins to enter the blood stream</a:t>
            </a:r>
            <a:r>
              <a:rPr lang="en-US" dirty="0">
                <a:latin typeface="+mn-lt"/>
              </a:rPr>
              <a:t> </a:t>
            </a:r>
          </a:p>
        </p:txBody>
      </p:sp>
      <p:sp>
        <p:nvSpPr>
          <p:cNvPr id="1030" name="Text Box 11">
            <a:extLst>
              <a:ext uri="{FF2B5EF4-FFF2-40B4-BE49-F238E27FC236}">
                <a16:creationId xmlns:a16="http://schemas.microsoft.com/office/drawing/2014/main" id="{AA1EA757-6F67-4B01-A19F-1C1FF953BF30}"/>
              </a:ext>
            </a:extLst>
          </p:cNvPr>
          <p:cNvSpPr>
            <a:spLocks noGrp="1" noChangeArrowheads="1"/>
          </p:cNvSpPr>
          <p:nvPr>
            <p:ph type="body" sz="half" idx="1"/>
          </p:nvPr>
        </p:nvSpPr>
        <p:spPr>
          <a:xfrm>
            <a:off x="685800" y="5257800"/>
            <a:ext cx="3810000" cy="762000"/>
          </a:xfrm>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SzTx/>
              <a:buFontTx/>
              <a:buNone/>
            </a:pPr>
            <a:r>
              <a:rPr lang="en-US" altLang="en-US" sz="1600">
                <a:effectLst/>
                <a:cs typeface="Times New Roman" panose="02020603050405020304" pitchFamily="18" charset="0"/>
              </a:rPr>
              <a:t>Healthy mucosa allows nutrients to pass the barrier while blocking toxins</a:t>
            </a:r>
          </a:p>
        </p:txBody>
      </p:sp>
      <p:sp>
        <p:nvSpPr>
          <p:cNvPr id="1031" name="Slide Number Placeholder 6">
            <a:extLst>
              <a:ext uri="{FF2B5EF4-FFF2-40B4-BE49-F238E27FC236}">
                <a16:creationId xmlns:a16="http://schemas.microsoft.com/office/drawing/2014/main" id="{E4A205DA-E98D-42E7-9F3E-7B1FB39FA0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789BABD-71A4-4638-86CD-D0D48BCCD65B}"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1032" name="Footer Placeholder 7">
            <a:extLst>
              <a:ext uri="{FF2B5EF4-FFF2-40B4-BE49-F238E27FC236}">
                <a16:creationId xmlns:a16="http://schemas.microsoft.com/office/drawing/2014/main" id="{61719328-F36C-4874-92DD-FE4FB1382AC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224F-944C-4A86-8367-7450B174C8A4}"/>
              </a:ext>
            </a:extLst>
          </p:cNvPr>
          <p:cNvSpPr>
            <a:spLocks noGrp="1"/>
          </p:cNvSpPr>
          <p:nvPr>
            <p:ph type="title"/>
          </p:nvPr>
        </p:nvSpPr>
        <p:spPr/>
        <p:txBody>
          <a:bodyPr/>
          <a:lstStyle/>
          <a:p>
            <a:r>
              <a:rPr lang="en-US" dirty="0"/>
              <a:t>DISORDERS OF THE </a:t>
            </a:r>
            <a:br>
              <a:rPr lang="en-US" dirty="0"/>
            </a:br>
            <a:r>
              <a:rPr lang="en-US" dirty="0"/>
              <a:t>GUT BIOME / BACTERIA</a:t>
            </a:r>
          </a:p>
        </p:txBody>
      </p:sp>
      <p:sp>
        <p:nvSpPr>
          <p:cNvPr id="3" name="Content Placeholder 2">
            <a:extLst>
              <a:ext uri="{FF2B5EF4-FFF2-40B4-BE49-F238E27FC236}">
                <a16:creationId xmlns:a16="http://schemas.microsoft.com/office/drawing/2014/main" id="{39131CE5-A5F1-4667-B24A-96E03C4481D6}"/>
              </a:ext>
            </a:extLst>
          </p:cNvPr>
          <p:cNvSpPr>
            <a:spLocks noGrp="1"/>
          </p:cNvSpPr>
          <p:nvPr>
            <p:ph idx="1"/>
          </p:nvPr>
        </p:nvSpPr>
        <p:spPr>
          <a:xfrm>
            <a:off x="609600" y="1435101"/>
            <a:ext cx="8229600" cy="622299"/>
          </a:xfrm>
        </p:spPr>
        <p:txBody>
          <a:bodyPr/>
          <a:lstStyle/>
          <a:p>
            <a:pPr marL="0" indent="0">
              <a:buNone/>
            </a:pPr>
            <a:r>
              <a:rPr lang="en-US" sz="1600" dirty="0">
                <a:effectLst/>
              </a:rPr>
              <a:t>Gut Bacteria, the Biome is</a:t>
            </a:r>
            <a:r>
              <a:rPr lang="en-US" sz="1600" b="0" i="0" dirty="0">
                <a:effectLst/>
              </a:rPr>
              <a:t> thought to play a role in various diseases,  It’s the collection of microorganisms that live in our digestive tract.</a:t>
            </a:r>
          </a:p>
          <a:p>
            <a:pPr marL="0" indent="0">
              <a:buNone/>
            </a:pPr>
            <a:endParaRPr lang="en-US" sz="1600" b="0" i="0" dirty="0">
              <a:effectLst/>
            </a:endParaRPr>
          </a:p>
          <a:p>
            <a:endParaRPr lang="en-US" sz="1600" dirty="0"/>
          </a:p>
        </p:txBody>
      </p:sp>
      <p:sp>
        <p:nvSpPr>
          <p:cNvPr id="4" name="Slide Number Placeholder 3">
            <a:extLst>
              <a:ext uri="{FF2B5EF4-FFF2-40B4-BE49-F238E27FC236}">
                <a16:creationId xmlns:a16="http://schemas.microsoft.com/office/drawing/2014/main" id="{96ED46D4-BB43-4AEE-9A1D-5CCB87BF47F7}"/>
              </a:ext>
            </a:extLst>
          </p:cNvPr>
          <p:cNvSpPr>
            <a:spLocks noGrp="1"/>
          </p:cNvSpPr>
          <p:nvPr>
            <p:ph type="sldNum" sz="quarter" idx="11"/>
          </p:nvPr>
        </p:nvSpPr>
        <p:spPr/>
        <p:txBody>
          <a:bodyPr/>
          <a:lstStyle/>
          <a:p>
            <a:fld id="{E6DCF602-CECC-4223-B10F-F9530EEFAE63}" type="slidenum">
              <a:rPr lang="en-US" altLang="en-US" smtClean="0"/>
              <a:pPr/>
              <a:t>2</a:t>
            </a:fld>
            <a:endParaRPr lang="en-US" altLang="en-US"/>
          </a:p>
        </p:txBody>
      </p:sp>
      <p:sp>
        <p:nvSpPr>
          <p:cNvPr id="5" name="Footer Placeholder 4">
            <a:extLst>
              <a:ext uri="{FF2B5EF4-FFF2-40B4-BE49-F238E27FC236}">
                <a16:creationId xmlns:a16="http://schemas.microsoft.com/office/drawing/2014/main" id="{C2B0AE35-42D0-4114-846E-82075CBB7C18}"/>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7" name="TextBox 6">
            <a:extLst>
              <a:ext uri="{FF2B5EF4-FFF2-40B4-BE49-F238E27FC236}">
                <a16:creationId xmlns:a16="http://schemas.microsoft.com/office/drawing/2014/main" id="{ADAE9496-37B7-4AA8-9A15-B9BCD37EF224}"/>
              </a:ext>
            </a:extLst>
          </p:cNvPr>
          <p:cNvSpPr txBox="1"/>
          <p:nvPr/>
        </p:nvSpPr>
        <p:spPr>
          <a:xfrm>
            <a:off x="2362200" y="2076450"/>
            <a:ext cx="4572000" cy="3970318"/>
          </a:xfrm>
          <a:prstGeom prst="rect">
            <a:avLst/>
          </a:prstGeom>
          <a:noFill/>
        </p:spPr>
        <p:txBody>
          <a:bodyPr wrap="square">
            <a:spAutoFit/>
          </a:bodyPr>
          <a:lstStyle/>
          <a:p>
            <a:r>
              <a:rPr lang="en-US" dirty="0">
                <a:latin typeface="+mn-lt"/>
              </a:rPr>
              <a:t>Inflammatory bowel disease</a:t>
            </a:r>
          </a:p>
          <a:p>
            <a:r>
              <a:rPr lang="en-US" dirty="0">
                <a:latin typeface="+mn-lt"/>
              </a:rPr>
              <a:t>Ulcerative Colitis</a:t>
            </a:r>
          </a:p>
          <a:p>
            <a:r>
              <a:rPr lang="en-US" dirty="0">
                <a:latin typeface="+mn-lt"/>
              </a:rPr>
              <a:t>Irritable bowel disease</a:t>
            </a:r>
          </a:p>
          <a:p>
            <a:r>
              <a:rPr lang="en-US" dirty="0">
                <a:latin typeface="+mn-lt"/>
              </a:rPr>
              <a:t>Type 2 diabetes</a:t>
            </a:r>
          </a:p>
          <a:p>
            <a:r>
              <a:rPr lang="en-US" dirty="0">
                <a:latin typeface="+mn-lt"/>
              </a:rPr>
              <a:t>Hypertension</a:t>
            </a:r>
          </a:p>
          <a:p>
            <a:r>
              <a:rPr lang="en-US" dirty="0">
                <a:latin typeface="+mn-lt"/>
              </a:rPr>
              <a:t>Colorectal cancer</a:t>
            </a:r>
          </a:p>
          <a:p>
            <a:r>
              <a:rPr lang="en-US" dirty="0">
                <a:latin typeface="+mn-lt"/>
              </a:rPr>
              <a:t>Atopic Eczema</a:t>
            </a:r>
          </a:p>
          <a:p>
            <a:r>
              <a:rPr lang="en-US" dirty="0">
                <a:latin typeface="+mn-lt"/>
              </a:rPr>
              <a:t>Allergic diseases</a:t>
            </a:r>
          </a:p>
          <a:p>
            <a:r>
              <a:rPr lang="en-US" dirty="0">
                <a:latin typeface="+mn-lt"/>
              </a:rPr>
              <a:t>Auto Immune Disease</a:t>
            </a:r>
          </a:p>
          <a:p>
            <a:r>
              <a:rPr lang="en-US" dirty="0">
                <a:latin typeface="+mn-lt"/>
              </a:rPr>
              <a:t>Anxiety and Depression</a:t>
            </a:r>
          </a:p>
          <a:p>
            <a:r>
              <a:rPr lang="en-US" dirty="0">
                <a:latin typeface="+mn-lt"/>
              </a:rPr>
              <a:t>Neurological conditions, schizophrenia and         dementia</a:t>
            </a:r>
          </a:p>
          <a:p>
            <a:r>
              <a:rPr lang="en-US" dirty="0">
                <a:latin typeface="+mn-lt"/>
              </a:rPr>
              <a:t>Obesity</a:t>
            </a:r>
          </a:p>
          <a:p>
            <a:r>
              <a:rPr lang="en-US" dirty="0">
                <a:latin typeface="+mn-lt"/>
              </a:rPr>
              <a:t>Leaky Gut</a:t>
            </a:r>
          </a:p>
        </p:txBody>
      </p:sp>
    </p:spTree>
    <p:extLst>
      <p:ext uri="{BB962C8B-B14F-4D97-AF65-F5344CB8AC3E}">
        <p14:creationId xmlns:p14="http://schemas.microsoft.com/office/powerpoint/2010/main" val="7448737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E728D13-4CCB-48AF-9F5D-721A51F474AD}"/>
              </a:ext>
            </a:extLst>
          </p:cNvPr>
          <p:cNvSpPr>
            <a:spLocks noGrp="1" noChangeArrowheads="1"/>
          </p:cNvSpPr>
          <p:nvPr>
            <p:ph type="title"/>
          </p:nvPr>
        </p:nvSpPr>
        <p:spPr>
          <a:xfrm>
            <a:off x="457200" y="533400"/>
            <a:ext cx="8229600" cy="1385888"/>
          </a:xfrm>
        </p:spPr>
        <p:txBody>
          <a:bodyPr/>
          <a:lstStyle/>
          <a:p>
            <a:pPr>
              <a:defRPr/>
            </a:pPr>
            <a:r>
              <a:rPr lang="en-US" dirty="0"/>
              <a:t>DEPLETED GUT</a:t>
            </a:r>
            <a:br>
              <a:rPr lang="en-US" dirty="0"/>
            </a:br>
            <a:r>
              <a:rPr lang="en-US" dirty="0"/>
              <a:t>LEAKY GUT</a:t>
            </a:r>
            <a:br>
              <a:rPr lang="en-US" dirty="0"/>
            </a:br>
            <a:r>
              <a:rPr lang="en-US" sz="3200" dirty="0"/>
              <a:t>Altered Intestinal Permeability</a:t>
            </a:r>
          </a:p>
        </p:txBody>
      </p:sp>
      <p:sp>
        <p:nvSpPr>
          <p:cNvPr id="24579" name="Rectangle 3">
            <a:extLst>
              <a:ext uri="{FF2B5EF4-FFF2-40B4-BE49-F238E27FC236}">
                <a16:creationId xmlns:a16="http://schemas.microsoft.com/office/drawing/2014/main" id="{E24C44C4-447E-459D-8A03-C56882577B04}"/>
              </a:ext>
            </a:extLst>
          </p:cNvPr>
          <p:cNvSpPr>
            <a:spLocks noChangeArrowheads="1"/>
          </p:cNvSpPr>
          <p:nvPr/>
        </p:nvSpPr>
        <p:spPr bwMode="auto">
          <a:xfrm>
            <a:off x="228600" y="2819400"/>
            <a:ext cx="13716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b="1"/>
              <a:t>Allergies</a:t>
            </a:r>
          </a:p>
        </p:txBody>
      </p:sp>
      <p:sp>
        <p:nvSpPr>
          <p:cNvPr id="24580" name="Rectangle 4">
            <a:extLst>
              <a:ext uri="{FF2B5EF4-FFF2-40B4-BE49-F238E27FC236}">
                <a16:creationId xmlns:a16="http://schemas.microsoft.com/office/drawing/2014/main" id="{6D0C2223-0051-4B3C-A3E2-41C381EEBFDA}"/>
              </a:ext>
            </a:extLst>
          </p:cNvPr>
          <p:cNvSpPr>
            <a:spLocks noChangeArrowheads="1"/>
          </p:cNvSpPr>
          <p:nvPr/>
        </p:nvSpPr>
        <p:spPr bwMode="auto">
          <a:xfrm>
            <a:off x="1828800" y="2819400"/>
            <a:ext cx="12954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b="1"/>
              <a:t>Sluggish </a:t>
            </a:r>
          </a:p>
          <a:p>
            <a:pPr algn="ctr"/>
            <a:r>
              <a:rPr lang="en-US" altLang="en-US" sz="2400" b="1"/>
              <a:t>Liver</a:t>
            </a:r>
          </a:p>
        </p:txBody>
      </p:sp>
      <p:sp>
        <p:nvSpPr>
          <p:cNvPr id="24581" name="Rectangle 5">
            <a:extLst>
              <a:ext uri="{FF2B5EF4-FFF2-40B4-BE49-F238E27FC236}">
                <a16:creationId xmlns:a16="http://schemas.microsoft.com/office/drawing/2014/main" id="{95CEFA8E-4673-4D74-906C-227EE21FCE73}"/>
              </a:ext>
            </a:extLst>
          </p:cNvPr>
          <p:cNvSpPr>
            <a:spLocks noChangeArrowheads="1"/>
          </p:cNvSpPr>
          <p:nvPr/>
        </p:nvSpPr>
        <p:spPr bwMode="auto">
          <a:xfrm>
            <a:off x="3276600" y="2819400"/>
            <a:ext cx="16764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b="1"/>
              <a:t>Immune </a:t>
            </a:r>
          </a:p>
          <a:p>
            <a:pPr algn="ctr"/>
            <a:r>
              <a:rPr lang="en-US" altLang="en-US" sz="2400" b="1"/>
              <a:t>Deficient</a:t>
            </a:r>
          </a:p>
        </p:txBody>
      </p:sp>
      <p:sp>
        <p:nvSpPr>
          <p:cNvPr id="24582" name="Rectangle 6">
            <a:extLst>
              <a:ext uri="{FF2B5EF4-FFF2-40B4-BE49-F238E27FC236}">
                <a16:creationId xmlns:a16="http://schemas.microsoft.com/office/drawing/2014/main" id="{AE6A62A1-F4D2-419E-B34F-CE7C5524AC7A}"/>
              </a:ext>
            </a:extLst>
          </p:cNvPr>
          <p:cNvSpPr>
            <a:spLocks noChangeArrowheads="1"/>
          </p:cNvSpPr>
          <p:nvPr/>
        </p:nvSpPr>
        <p:spPr bwMode="auto">
          <a:xfrm>
            <a:off x="5181600" y="2819400"/>
            <a:ext cx="13716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b="1"/>
              <a:t>Candida</a:t>
            </a:r>
          </a:p>
        </p:txBody>
      </p:sp>
      <p:sp>
        <p:nvSpPr>
          <p:cNvPr id="24583" name="Rectangle 7">
            <a:extLst>
              <a:ext uri="{FF2B5EF4-FFF2-40B4-BE49-F238E27FC236}">
                <a16:creationId xmlns:a16="http://schemas.microsoft.com/office/drawing/2014/main" id="{FF424B1D-2C31-49B4-8C2F-8913E08A85E6}"/>
              </a:ext>
            </a:extLst>
          </p:cNvPr>
          <p:cNvSpPr>
            <a:spLocks noChangeArrowheads="1"/>
          </p:cNvSpPr>
          <p:nvPr/>
        </p:nvSpPr>
        <p:spPr bwMode="auto">
          <a:xfrm>
            <a:off x="6781800" y="2819400"/>
            <a:ext cx="19050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b="1"/>
              <a:t>Autoimmune </a:t>
            </a:r>
          </a:p>
          <a:p>
            <a:pPr algn="ctr"/>
            <a:r>
              <a:rPr lang="en-US" altLang="en-US" sz="2400" b="1"/>
              <a:t>Diseases</a:t>
            </a:r>
          </a:p>
        </p:txBody>
      </p:sp>
      <p:sp>
        <p:nvSpPr>
          <p:cNvPr id="24584" name="Line 8">
            <a:extLst>
              <a:ext uri="{FF2B5EF4-FFF2-40B4-BE49-F238E27FC236}">
                <a16:creationId xmlns:a16="http://schemas.microsoft.com/office/drawing/2014/main" id="{DDE5F6D7-78B5-4626-B8DC-FE2383574C9D}"/>
              </a:ext>
            </a:extLst>
          </p:cNvPr>
          <p:cNvSpPr>
            <a:spLocks noChangeShapeType="1"/>
          </p:cNvSpPr>
          <p:nvPr/>
        </p:nvSpPr>
        <p:spPr bwMode="auto">
          <a:xfrm>
            <a:off x="4191000" y="2057400"/>
            <a:ext cx="0" cy="609600"/>
          </a:xfrm>
          <a:prstGeom prst="line">
            <a:avLst/>
          </a:prstGeom>
          <a:noFill/>
          <a:ln w="603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5" name="Line 9">
            <a:extLst>
              <a:ext uri="{FF2B5EF4-FFF2-40B4-BE49-F238E27FC236}">
                <a16:creationId xmlns:a16="http://schemas.microsoft.com/office/drawing/2014/main" id="{C40CAC51-D707-403C-9D87-115E8D77CCA7}"/>
              </a:ext>
            </a:extLst>
          </p:cNvPr>
          <p:cNvSpPr>
            <a:spLocks noChangeShapeType="1"/>
          </p:cNvSpPr>
          <p:nvPr/>
        </p:nvSpPr>
        <p:spPr bwMode="auto">
          <a:xfrm flipH="1">
            <a:off x="2667000" y="2057400"/>
            <a:ext cx="1371600" cy="685800"/>
          </a:xfrm>
          <a:prstGeom prst="line">
            <a:avLst/>
          </a:prstGeom>
          <a:noFill/>
          <a:ln w="603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6" name="Line 10">
            <a:extLst>
              <a:ext uri="{FF2B5EF4-FFF2-40B4-BE49-F238E27FC236}">
                <a16:creationId xmlns:a16="http://schemas.microsoft.com/office/drawing/2014/main" id="{12844968-A9F5-4093-9D2A-FD84080120E9}"/>
              </a:ext>
            </a:extLst>
          </p:cNvPr>
          <p:cNvSpPr>
            <a:spLocks noChangeShapeType="1"/>
          </p:cNvSpPr>
          <p:nvPr/>
        </p:nvSpPr>
        <p:spPr bwMode="auto">
          <a:xfrm flipH="1">
            <a:off x="1143000" y="2057400"/>
            <a:ext cx="2438400" cy="609600"/>
          </a:xfrm>
          <a:prstGeom prst="line">
            <a:avLst/>
          </a:prstGeom>
          <a:noFill/>
          <a:ln w="603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7" name="Line 11">
            <a:extLst>
              <a:ext uri="{FF2B5EF4-FFF2-40B4-BE49-F238E27FC236}">
                <a16:creationId xmlns:a16="http://schemas.microsoft.com/office/drawing/2014/main" id="{9EAAD923-DE01-497B-A81A-C08026D06502}"/>
              </a:ext>
            </a:extLst>
          </p:cNvPr>
          <p:cNvSpPr>
            <a:spLocks noChangeShapeType="1"/>
          </p:cNvSpPr>
          <p:nvPr/>
        </p:nvSpPr>
        <p:spPr bwMode="auto">
          <a:xfrm>
            <a:off x="4343400" y="2057400"/>
            <a:ext cx="1447800" cy="609600"/>
          </a:xfrm>
          <a:prstGeom prst="line">
            <a:avLst/>
          </a:prstGeom>
          <a:noFill/>
          <a:ln w="603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8" name="Line 12">
            <a:extLst>
              <a:ext uri="{FF2B5EF4-FFF2-40B4-BE49-F238E27FC236}">
                <a16:creationId xmlns:a16="http://schemas.microsoft.com/office/drawing/2014/main" id="{D68A5619-331F-475F-8D23-F55787D22425}"/>
              </a:ext>
            </a:extLst>
          </p:cNvPr>
          <p:cNvSpPr>
            <a:spLocks noChangeShapeType="1"/>
          </p:cNvSpPr>
          <p:nvPr/>
        </p:nvSpPr>
        <p:spPr bwMode="auto">
          <a:xfrm>
            <a:off x="4724400" y="2057400"/>
            <a:ext cx="2819400" cy="609600"/>
          </a:xfrm>
          <a:prstGeom prst="line">
            <a:avLst/>
          </a:prstGeom>
          <a:noFill/>
          <a:ln w="603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9" name="Rectangle 13">
            <a:extLst>
              <a:ext uri="{FF2B5EF4-FFF2-40B4-BE49-F238E27FC236}">
                <a16:creationId xmlns:a16="http://schemas.microsoft.com/office/drawing/2014/main" id="{7589C94A-BEED-4231-A5B4-6466F5B2C0DE}"/>
              </a:ext>
            </a:extLst>
          </p:cNvPr>
          <p:cNvSpPr>
            <a:spLocks noChangeArrowheads="1"/>
          </p:cNvSpPr>
          <p:nvPr/>
        </p:nvSpPr>
        <p:spPr bwMode="auto">
          <a:xfrm>
            <a:off x="228600" y="3886200"/>
            <a:ext cx="13716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0910" name="Text Box 14">
            <a:extLst>
              <a:ext uri="{FF2B5EF4-FFF2-40B4-BE49-F238E27FC236}">
                <a16:creationId xmlns:a16="http://schemas.microsoft.com/office/drawing/2014/main" id="{67407D41-82AF-407E-9C02-594654CB1592}"/>
              </a:ext>
            </a:extLst>
          </p:cNvPr>
          <p:cNvSpPr txBox="1">
            <a:spLocks noChangeArrowheads="1"/>
          </p:cNvSpPr>
          <p:nvPr/>
        </p:nvSpPr>
        <p:spPr bwMode="auto">
          <a:xfrm>
            <a:off x="304800" y="3962400"/>
            <a:ext cx="1143000" cy="3365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C0C0C0"/>
                </a:outerShdw>
              </a:effectLst>
            </a:endParaRPr>
          </a:p>
        </p:txBody>
      </p:sp>
      <p:sp>
        <p:nvSpPr>
          <p:cNvPr id="80911" name="Text Box 15">
            <a:extLst>
              <a:ext uri="{FF2B5EF4-FFF2-40B4-BE49-F238E27FC236}">
                <a16:creationId xmlns:a16="http://schemas.microsoft.com/office/drawing/2014/main" id="{79D655F9-BBF8-4D63-8F60-6541E6EFCD8C}"/>
              </a:ext>
            </a:extLst>
          </p:cNvPr>
          <p:cNvSpPr txBox="1">
            <a:spLocks noChangeArrowheads="1"/>
          </p:cNvSpPr>
          <p:nvPr/>
        </p:nvSpPr>
        <p:spPr bwMode="auto">
          <a:xfrm>
            <a:off x="228600" y="3962400"/>
            <a:ext cx="1395413" cy="1069975"/>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C0C0C0"/>
                  </a:outerShdw>
                </a:effectLst>
              </a:rPr>
              <a:t>Food</a:t>
            </a:r>
          </a:p>
          <a:p>
            <a:pPr>
              <a:defRPr/>
            </a:pPr>
            <a:r>
              <a:rPr lang="en-US">
                <a:effectLst>
                  <a:outerShdw blurRad="38100" dist="38100" dir="2700000" algn="tl">
                    <a:srgbClr val="C0C0C0"/>
                  </a:outerShdw>
                </a:effectLst>
              </a:rPr>
              <a:t>Airborne</a:t>
            </a:r>
          </a:p>
          <a:p>
            <a:pPr>
              <a:defRPr/>
            </a:pPr>
            <a:r>
              <a:rPr lang="en-US">
                <a:effectLst>
                  <a:outerShdw blurRad="38100" dist="38100" dir="2700000" algn="tl">
                    <a:srgbClr val="C0C0C0"/>
                  </a:outerShdw>
                </a:effectLst>
              </a:rPr>
              <a:t>Chemical</a:t>
            </a:r>
          </a:p>
          <a:p>
            <a:pPr>
              <a:defRPr/>
            </a:pPr>
            <a:r>
              <a:rPr lang="en-US">
                <a:effectLst>
                  <a:outerShdw blurRad="38100" dist="38100" dir="2700000" algn="tl">
                    <a:srgbClr val="C0C0C0"/>
                  </a:outerShdw>
                </a:effectLst>
              </a:rPr>
              <a:t>Environmental</a:t>
            </a:r>
          </a:p>
        </p:txBody>
      </p:sp>
      <p:sp>
        <p:nvSpPr>
          <p:cNvPr id="24592" name="Line 16">
            <a:extLst>
              <a:ext uri="{FF2B5EF4-FFF2-40B4-BE49-F238E27FC236}">
                <a16:creationId xmlns:a16="http://schemas.microsoft.com/office/drawing/2014/main" id="{B76AE75A-30EB-465D-8A69-9EDAD5D9FD8D}"/>
              </a:ext>
            </a:extLst>
          </p:cNvPr>
          <p:cNvSpPr>
            <a:spLocks noChangeShapeType="1"/>
          </p:cNvSpPr>
          <p:nvPr/>
        </p:nvSpPr>
        <p:spPr bwMode="auto">
          <a:xfrm>
            <a:off x="914400" y="36576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13" name="Rectangle 17">
            <a:extLst>
              <a:ext uri="{FF2B5EF4-FFF2-40B4-BE49-F238E27FC236}">
                <a16:creationId xmlns:a16="http://schemas.microsoft.com/office/drawing/2014/main" id="{66E5C2A4-29B2-4C45-8023-2D30AE2946A8}"/>
              </a:ext>
            </a:extLst>
          </p:cNvPr>
          <p:cNvSpPr>
            <a:spLocks noChangeArrowheads="1"/>
          </p:cNvSpPr>
          <p:nvPr/>
        </p:nvSpPr>
        <p:spPr bwMode="auto">
          <a:xfrm>
            <a:off x="6705600" y="3886200"/>
            <a:ext cx="2209800" cy="2286000"/>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C0C0C0"/>
                </a:outerShdw>
              </a:effectLst>
            </a:endParaRPr>
          </a:p>
          <a:p>
            <a:pPr>
              <a:defRPr/>
            </a:pPr>
            <a:r>
              <a:rPr lang="en-US">
                <a:effectLst>
                  <a:outerShdw blurRad="38100" dist="38100" dir="2700000" algn="tl">
                    <a:srgbClr val="C0C0C0"/>
                  </a:outerShdw>
                </a:effectLst>
              </a:rPr>
              <a:t>Rheumatoid Arthritis</a:t>
            </a:r>
          </a:p>
          <a:p>
            <a:pPr>
              <a:defRPr/>
            </a:pPr>
            <a:r>
              <a:rPr lang="en-US">
                <a:effectLst>
                  <a:outerShdw blurRad="38100" dist="38100" dir="2700000" algn="tl">
                    <a:srgbClr val="C0C0C0"/>
                  </a:outerShdw>
                </a:effectLst>
              </a:rPr>
              <a:t>Lupus</a:t>
            </a:r>
          </a:p>
          <a:p>
            <a:pPr>
              <a:defRPr/>
            </a:pPr>
            <a:r>
              <a:rPr lang="en-US">
                <a:effectLst>
                  <a:outerShdw blurRad="38100" dist="38100" dir="2700000" algn="tl">
                    <a:srgbClr val="C0C0C0"/>
                  </a:outerShdw>
                </a:effectLst>
                <a:cs typeface="Times New Roman" pitchFamily="18" charset="0"/>
              </a:rPr>
              <a:t>polymyalgia rheumatica, </a:t>
            </a:r>
          </a:p>
          <a:p>
            <a:pPr>
              <a:defRPr/>
            </a:pPr>
            <a:r>
              <a:rPr lang="en-US">
                <a:effectLst>
                  <a:outerShdw blurRad="38100" dist="38100" dir="2700000" algn="tl">
                    <a:srgbClr val="C0C0C0"/>
                  </a:outerShdw>
                </a:effectLst>
                <a:cs typeface="Times New Roman" pitchFamily="18" charset="0"/>
              </a:rPr>
              <a:t>Multiple sclerosis, </a:t>
            </a:r>
          </a:p>
          <a:p>
            <a:pPr>
              <a:defRPr/>
            </a:pPr>
            <a:r>
              <a:rPr lang="en-US">
                <a:effectLst>
                  <a:outerShdw blurRad="38100" dist="38100" dir="2700000" algn="tl">
                    <a:srgbClr val="C0C0C0"/>
                  </a:outerShdw>
                </a:effectLst>
                <a:cs typeface="Times New Roman" pitchFamily="18" charset="0"/>
              </a:rPr>
              <a:t>Fibromyalgia, </a:t>
            </a:r>
          </a:p>
          <a:p>
            <a:pPr>
              <a:defRPr/>
            </a:pPr>
            <a:r>
              <a:rPr lang="en-US">
                <a:effectLst>
                  <a:outerShdw blurRad="38100" dist="38100" dir="2700000" algn="tl">
                    <a:srgbClr val="C0C0C0"/>
                  </a:outerShdw>
                </a:effectLst>
                <a:cs typeface="Times New Roman" pitchFamily="18" charset="0"/>
              </a:rPr>
              <a:t>C.F.S., </a:t>
            </a:r>
          </a:p>
          <a:p>
            <a:pPr>
              <a:defRPr/>
            </a:pPr>
            <a:r>
              <a:rPr lang="en-US">
                <a:effectLst>
                  <a:outerShdw blurRad="38100" dist="38100" dir="2700000" algn="tl">
                    <a:srgbClr val="C0C0C0"/>
                  </a:outerShdw>
                </a:effectLst>
                <a:cs typeface="Times New Roman" pitchFamily="18" charset="0"/>
              </a:rPr>
              <a:t>Thyroditis, </a:t>
            </a:r>
          </a:p>
          <a:p>
            <a:pPr>
              <a:defRPr/>
            </a:pPr>
            <a:r>
              <a:rPr lang="en-US">
                <a:effectLst>
                  <a:outerShdw blurRad="38100" dist="38100" dir="2700000" algn="tl">
                    <a:srgbClr val="C0C0C0"/>
                  </a:outerShdw>
                </a:effectLst>
                <a:cs typeface="Times New Roman" pitchFamily="18" charset="0"/>
              </a:rPr>
              <a:t>Crohn's disease, </a:t>
            </a:r>
          </a:p>
          <a:p>
            <a:pPr>
              <a:defRPr/>
            </a:pPr>
            <a:r>
              <a:rPr lang="en-US">
                <a:effectLst>
                  <a:outerShdw blurRad="38100" dist="38100" dir="2700000" algn="tl">
                    <a:srgbClr val="C0C0C0"/>
                  </a:outerShdw>
                </a:effectLst>
                <a:cs typeface="Times New Roman" pitchFamily="18" charset="0"/>
              </a:rPr>
              <a:t>Ulcerative colitis, </a:t>
            </a:r>
          </a:p>
          <a:p>
            <a:pPr>
              <a:defRPr/>
            </a:pPr>
            <a:endParaRPr lang="en-US">
              <a:effectLst>
                <a:outerShdw blurRad="38100" dist="38100" dir="2700000" algn="tl">
                  <a:srgbClr val="C0C0C0"/>
                </a:outerShdw>
              </a:effectLst>
            </a:endParaRPr>
          </a:p>
        </p:txBody>
      </p:sp>
      <p:sp>
        <p:nvSpPr>
          <p:cNvPr id="80914" name="Rectangle 18">
            <a:extLst>
              <a:ext uri="{FF2B5EF4-FFF2-40B4-BE49-F238E27FC236}">
                <a16:creationId xmlns:a16="http://schemas.microsoft.com/office/drawing/2014/main" id="{E1C47710-378C-4008-9A2F-508E2E5DA2F5}"/>
              </a:ext>
            </a:extLst>
          </p:cNvPr>
          <p:cNvSpPr>
            <a:spLocks noChangeArrowheads="1"/>
          </p:cNvSpPr>
          <p:nvPr/>
        </p:nvSpPr>
        <p:spPr bwMode="auto">
          <a:xfrm>
            <a:off x="3276600" y="3886200"/>
            <a:ext cx="1600200" cy="1143000"/>
          </a:xfrm>
          <a:prstGeom prst="rect">
            <a:avLst/>
          </a:prstGeom>
          <a:noFill/>
          <a:ln w="9525">
            <a:solidFill>
              <a:schemeClr val="tx1"/>
            </a:solidFill>
            <a:miter lim="800000"/>
            <a:headEnd/>
            <a:tailEnd/>
          </a:ln>
          <a:effectLst/>
        </p:spPr>
        <p:txBody>
          <a:bodyPr wrap="none" anchor="ctr"/>
          <a:lstStyle/>
          <a:p>
            <a:pPr algn="ctr">
              <a:defRPr/>
            </a:pPr>
            <a:endParaRPr lang="en-US">
              <a:effectLst>
                <a:outerShdw blurRad="38100" dist="38100" dir="2700000" algn="tl">
                  <a:srgbClr val="C0C0C0"/>
                </a:outerShdw>
              </a:effectLst>
            </a:endParaRPr>
          </a:p>
        </p:txBody>
      </p:sp>
      <p:sp>
        <p:nvSpPr>
          <p:cNvPr id="80915" name="Text Box 19">
            <a:extLst>
              <a:ext uri="{FF2B5EF4-FFF2-40B4-BE49-F238E27FC236}">
                <a16:creationId xmlns:a16="http://schemas.microsoft.com/office/drawing/2014/main" id="{121B9A94-6924-4E33-860B-B75E6675D712}"/>
              </a:ext>
            </a:extLst>
          </p:cNvPr>
          <p:cNvSpPr txBox="1">
            <a:spLocks noChangeArrowheads="1"/>
          </p:cNvSpPr>
          <p:nvPr/>
        </p:nvSpPr>
        <p:spPr bwMode="auto">
          <a:xfrm>
            <a:off x="3946525" y="4481513"/>
            <a:ext cx="320675" cy="3365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C0C0C0"/>
                </a:outerShdw>
              </a:effectLst>
            </a:endParaRPr>
          </a:p>
        </p:txBody>
      </p:sp>
      <p:sp>
        <p:nvSpPr>
          <p:cNvPr id="80916" name="Text Box 20">
            <a:extLst>
              <a:ext uri="{FF2B5EF4-FFF2-40B4-BE49-F238E27FC236}">
                <a16:creationId xmlns:a16="http://schemas.microsoft.com/office/drawing/2014/main" id="{2AB827D7-D0DF-49CA-BC4E-EBA7E6D8DD77}"/>
              </a:ext>
            </a:extLst>
          </p:cNvPr>
          <p:cNvSpPr txBox="1">
            <a:spLocks noChangeArrowheads="1"/>
          </p:cNvSpPr>
          <p:nvPr/>
        </p:nvSpPr>
        <p:spPr bwMode="auto">
          <a:xfrm>
            <a:off x="3352800" y="3886200"/>
            <a:ext cx="1524000" cy="1069975"/>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C0C0C0"/>
                  </a:outerShdw>
                </a:effectLst>
                <a:cs typeface="Times New Roman" pitchFamily="18" charset="0"/>
              </a:rPr>
              <a:t>Less resistant to viruses,bacteria, parasites and candida</a:t>
            </a:r>
            <a:r>
              <a:rPr lang="en-US">
                <a:effectLst>
                  <a:outerShdw blurRad="38100" dist="38100" dir="2700000" algn="tl">
                    <a:srgbClr val="C0C0C0"/>
                  </a:outerShdw>
                </a:effectLst>
              </a:rPr>
              <a:t> </a:t>
            </a:r>
          </a:p>
        </p:txBody>
      </p:sp>
      <p:sp>
        <p:nvSpPr>
          <p:cNvPr id="24597" name="Line 21">
            <a:extLst>
              <a:ext uri="{FF2B5EF4-FFF2-40B4-BE49-F238E27FC236}">
                <a16:creationId xmlns:a16="http://schemas.microsoft.com/office/drawing/2014/main" id="{764F0E2E-B06A-4562-87C3-DEA09252AC43}"/>
              </a:ext>
            </a:extLst>
          </p:cNvPr>
          <p:cNvSpPr>
            <a:spLocks noChangeShapeType="1"/>
          </p:cNvSpPr>
          <p:nvPr/>
        </p:nvSpPr>
        <p:spPr bwMode="auto">
          <a:xfrm>
            <a:off x="4114800" y="35814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8" name="Line 22">
            <a:extLst>
              <a:ext uri="{FF2B5EF4-FFF2-40B4-BE49-F238E27FC236}">
                <a16:creationId xmlns:a16="http://schemas.microsoft.com/office/drawing/2014/main" id="{FE8E3C86-C630-4E7E-88A8-4A37AC0102F2}"/>
              </a:ext>
            </a:extLst>
          </p:cNvPr>
          <p:cNvSpPr>
            <a:spLocks noChangeShapeType="1"/>
          </p:cNvSpPr>
          <p:nvPr/>
        </p:nvSpPr>
        <p:spPr bwMode="auto">
          <a:xfrm>
            <a:off x="7696200" y="35814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9" name="Rectangle 23">
            <a:extLst>
              <a:ext uri="{FF2B5EF4-FFF2-40B4-BE49-F238E27FC236}">
                <a16:creationId xmlns:a16="http://schemas.microsoft.com/office/drawing/2014/main" id="{64A0C645-076A-48AC-ABEB-C77CF671AD93}"/>
              </a:ext>
            </a:extLst>
          </p:cNvPr>
          <p:cNvSpPr>
            <a:spLocks noChangeArrowheads="1"/>
          </p:cNvSpPr>
          <p:nvPr/>
        </p:nvSpPr>
        <p:spPr bwMode="auto">
          <a:xfrm>
            <a:off x="1900238" y="3884613"/>
            <a:ext cx="1143000" cy="2363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4600" name="Text Box 24">
            <a:extLst>
              <a:ext uri="{FF2B5EF4-FFF2-40B4-BE49-F238E27FC236}">
                <a16:creationId xmlns:a16="http://schemas.microsoft.com/office/drawing/2014/main" id="{01C926E0-69BF-440F-8F75-8A54B8A78E28}"/>
              </a:ext>
            </a:extLst>
          </p:cNvPr>
          <p:cNvSpPr txBox="1">
            <a:spLocks noChangeArrowheads="1"/>
          </p:cNvSpPr>
          <p:nvPr/>
        </p:nvSpPr>
        <p:spPr bwMode="auto">
          <a:xfrm>
            <a:off x="1905000" y="3962400"/>
            <a:ext cx="1295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cs typeface="Times New Roman" panose="02020603050405020304" pitchFamily="18" charset="0"/>
              </a:rPr>
              <a:t>PMS, hormonal imbalance, depression, migraines, IBS confusion,, greater risks of cancer.</a:t>
            </a:r>
          </a:p>
        </p:txBody>
      </p:sp>
      <p:sp>
        <p:nvSpPr>
          <p:cNvPr id="24601" name="Line 25">
            <a:extLst>
              <a:ext uri="{FF2B5EF4-FFF2-40B4-BE49-F238E27FC236}">
                <a16:creationId xmlns:a16="http://schemas.microsoft.com/office/drawing/2014/main" id="{4A1FB3F4-36F8-47FF-9536-DABA478160A3}"/>
              </a:ext>
            </a:extLst>
          </p:cNvPr>
          <p:cNvSpPr>
            <a:spLocks noChangeShapeType="1"/>
          </p:cNvSpPr>
          <p:nvPr/>
        </p:nvSpPr>
        <p:spPr bwMode="auto">
          <a:xfrm>
            <a:off x="2438400" y="35814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02" name="Rectangle 26">
            <a:extLst>
              <a:ext uri="{FF2B5EF4-FFF2-40B4-BE49-F238E27FC236}">
                <a16:creationId xmlns:a16="http://schemas.microsoft.com/office/drawing/2014/main" id="{2F965B40-12DE-4081-B455-6B3B9B82E55F}"/>
              </a:ext>
            </a:extLst>
          </p:cNvPr>
          <p:cNvSpPr>
            <a:spLocks noChangeArrowheads="1"/>
          </p:cNvSpPr>
          <p:nvPr/>
        </p:nvSpPr>
        <p:spPr bwMode="auto">
          <a:xfrm>
            <a:off x="5181600" y="3886200"/>
            <a:ext cx="13716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0923" name="Text Box 27">
            <a:extLst>
              <a:ext uri="{FF2B5EF4-FFF2-40B4-BE49-F238E27FC236}">
                <a16:creationId xmlns:a16="http://schemas.microsoft.com/office/drawing/2014/main" id="{73AABBB2-132C-41D1-B350-F3CB39B70A63}"/>
              </a:ext>
            </a:extLst>
          </p:cNvPr>
          <p:cNvSpPr txBox="1">
            <a:spLocks noChangeArrowheads="1"/>
          </p:cNvSpPr>
          <p:nvPr/>
        </p:nvSpPr>
        <p:spPr bwMode="auto">
          <a:xfrm>
            <a:off x="5546725" y="4405313"/>
            <a:ext cx="930275" cy="3365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C0C0C0"/>
                </a:outerShdw>
              </a:effectLst>
            </a:endParaRPr>
          </a:p>
        </p:txBody>
      </p:sp>
      <p:sp>
        <p:nvSpPr>
          <p:cNvPr id="80924" name="Text Box 28">
            <a:extLst>
              <a:ext uri="{FF2B5EF4-FFF2-40B4-BE49-F238E27FC236}">
                <a16:creationId xmlns:a16="http://schemas.microsoft.com/office/drawing/2014/main" id="{DBE0A9E9-8D10-49A1-B568-DA982ED1B8EF}"/>
              </a:ext>
            </a:extLst>
          </p:cNvPr>
          <p:cNvSpPr txBox="1">
            <a:spLocks noChangeArrowheads="1"/>
          </p:cNvSpPr>
          <p:nvPr/>
        </p:nvSpPr>
        <p:spPr bwMode="auto">
          <a:xfrm>
            <a:off x="5181600" y="3886200"/>
            <a:ext cx="1524000" cy="2536825"/>
          </a:xfrm>
          <a:prstGeom prst="rect">
            <a:avLst/>
          </a:prstGeom>
          <a:noFill/>
          <a:ln w="9525">
            <a:noFill/>
            <a:miter lim="800000"/>
            <a:headEnd/>
            <a:tailEnd/>
          </a:ln>
          <a:effectLst/>
        </p:spPr>
        <p:txBody>
          <a:bodyPr>
            <a:spAutoFit/>
          </a:bodyPr>
          <a:lstStyle/>
          <a:p>
            <a:pPr marL="457200" indent="-457200">
              <a:defRPr/>
            </a:pPr>
            <a:r>
              <a:rPr lang="en-US">
                <a:effectLst>
                  <a:outerShdw blurRad="38100" dist="38100" dir="2700000" algn="tl">
                    <a:srgbClr val="C0C0C0"/>
                  </a:outerShdw>
                </a:effectLst>
              </a:rPr>
              <a:t>Diarrhea. </a:t>
            </a:r>
          </a:p>
          <a:p>
            <a:pPr marL="457200" indent="-457200">
              <a:defRPr/>
            </a:pPr>
            <a:r>
              <a:rPr lang="en-US">
                <a:effectLst>
                  <a:outerShdw blurRad="38100" dist="38100" dir="2700000" algn="tl">
                    <a:srgbClr val="C0C0C0"/>
                  </a:outerShdw>
                </a:effectLst>
              </a:rPr>
              <a:t>constipation, </a:t>
            </a:r>
          </a:p>
          <a:p>
            <a:pPr marL="457200" indent="-457200">
              <a:defRPr/>
            </a:pPr>
            <a:r>
              <a:rPr lang="en-US">
                <a:effectLst>
                  <a:outerShdw blurRad="38100" dist="38100" dir="2700000" algn="tl">
                    <a:srgbClr val="C0C0C0"/>
                  </a:outerShdw>
                </a:effectLst>
              </a:rPr>
              <a:t>bloating,</a:t>
            </a:r>
          </a:p>
          <a:p>
            <a:pPr marL="457200" indent="-457200">
              <a:defRPr/>
            </a:pPr>
            <a:r>
              <a:rPr lang="en-US">
                <a:effectLst>
                  <a:outerShdw blurRad="38100" dist="38100" dir="2700000" algn="tl">
                    <a:srgbClr val="C0C0C0"/>
                  </a:outerShdw>
                </a:effectLst>
              </a:rPr>
              <a:t>gas,</a:t>
            </a:r>
          </a:p>
          <a:p>
            <a:pPr marL="457200" indent="-457200">
              <a:defRPr/>
            </a:pPr>
            <a:r>
              <a:rPr lang="en-US">
                <a:effectLst>
                  <a:outerShdw blurRad="38100" dist="38100" dir="2700000" algn="tl">
                    <a:srgbClr val="C0C0C0"/>
                  </a:outerShdw>
                </a:effectLst>
              </a:rPr>
              <a:t>rectal itching, </a:t>
            </a:r>
          </a:p>
          <a:p>
            <a:pPr marL="457200" indent="-457200">
              <a:defRPr/>
            </a:pPr>
            <a:r>
              <a:rPr lang="en-US">
                <a:effectLst>
                  <a:outerShdw blurRad="38100" dist="38100" dir="2700000" algn="tl">
                    <a:srgbClr val="C0C0C0"/>
                  </a:outerShdw>
                </a:effectLst>
              </a:rPr>
              <a:t>vaginal </a:t>
            </a:r>
          </a:p>
          <a:p>
            <a:pPr marL="457200" indent="-457200">
              <a:defRPr/>
            </a:pPr>
            <a:r>
              <a:rPr lang="en-US">
                <a:effectLst>
                  <a:outerShdw blurRad="38100" dist="38100" dir="2700000" algn="tl">
                    <a:srgbClr val="C0C0C0"/>
                  </a:outerShdw>
                </a:effectLst>
              </a:rPr>
              <a:t>infections,</a:t>
            </a:r>
          </a:p>
          <a:p>
            <a:pPr marL="457200" indent="-457200">
              <a:defRPr/>
            </a:pPr>
            <a:r>
              <a:rPr lang="en-US">
                <a:effectLst>
                  <a:outerShdw blurRad="38100" dist="38100" dir="2700000" algn="tl">
                    <a:srgbClr val="C0C0C0"/>
                  </a:outerShdw>
                </a:effectLst>
              </a:rPr>
              <a:t>kidney, bladder </a:t>
            </a:r>
          </a:p>
          <a:p>
            <a:pPr marL="457200" indent="-457200">
              <a:defRPr/>
            </a:pPr>
            <a:r>
              <a:rPr lang="en-US">
                <a:effectLst>
                  <a:outerShdw blurRad="38100" dist="38100" dir="2700000" algn="tl">
                    <a:srgbClr val="C0C0C0"/>
                  </a:outerShdw>
                </a:effectLst>
              </a:rPr>
              <a:t>infections, </a:t>
            </a:r>
          </a:p>
          <a:p>
            <a:pPr marL="457200" indent="-457200">
              <a:defRPr/>
            </a:pPr>
            <a:r>
              <a:rPr lang="en-US">
                <a:effectLst>
                  <a:outerShdw blurRad="38100" dist="38100" dir="2700000" algn="tl">
                    <a:srgbClr val="C0C0C0"/>
                  </a:outerShdw>
                </a:effectLst>
              </a:rPr>
              <a:t>cystitis,sinusitis</a:t>
            </a:r>
          </a:p>
        </p:txBody>
      </p:sp>
      <p:sp>
        <p:nvSpPr>
          <p:cNvPr id="24605" name="Line 29">
            <a:extLst>
              <a:ext uri="{FF2B5EF4-FFF2-40B4-BE49-F238E27FC236}">
                <a16:creationId xmlns:a16="http://schemas.microsoft.com/office/drawing/2014/main" id="{E12A6269-5B95-4BE4-A065-C426A2145BA0}"/>
              </a:ext>
            </a:extLst>
          </p:cNvPr>
          <p:cNvSpPr>
            <a:spLocks noChangeShapeType="1"/>
          </p:cNvSpPr>
          <p:nvPr/>
        </p:nvSpPr>
        <p:spPr bwMode="auto">
          <a:xfrm>
            <a:off x="5867400" y="35814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06" name="Slide Number Placeholder 29">
            <a:extLst>
              <a:ext uri="{FF2B5EF4-FFF2-40B4-BE49-F238E27FC236}">
                <a16:creationId xmlns:a16="http://schemas.microsoft.com/office/drawing/2014/main" id="{E40B150C-8137-4020-993F-BA53C01363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1113EAA-1C2A-4CE9-888A-E4DC0CBCEE7F}"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24607" name="Footer Placeholder 30">
            <a:extLst>
              <a:ext uri="{FF2B5EF4-FFF2-40B4-BE49-F238E27FC236}">
                <a16:creationId xmlns:a16="http://schemas.microsoft.com/office/drawing/2014/main" id="{86E102AE-CA02-46CF-9BDE-1CFECE365B4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a16="http://schemas.microsoft.com/office/drawing/2014/main" id="{D2697CEC-4657-453C-B925-E19BC58FB74B}"/>
              </a:ext>
            </a:extLst>
          </p:cNvPr>
          <p:cNvSpPr>
            <a:spLocks noGrp="1" noChangeArrowheads="1"/>
          </p:cNvSpPr>
          <p:nvPr>
            <p:ph type="body" idx="1"/>
          </p:nvPr>
        </p:nvSpPr>
        <p:spPr>
          <a:xfrm>
            <a:off x="457200" y="4876800"/>
            <a:ext cx="8229600" cy="2209800"/>
          </a:xfrm>
        </p:spPr>
        <p:txBody>
          <a:bodyPr/>
          <a:lstStyle/>
          <a:p>
            <a:pPr>
              <a:lnSpc>
                <a:spcPct val="80000"/>
              </a:lnSpc>
              <a:defRPr/>
            </a:pPr>
            <a:r>
              <a:rPr lang="en-US" sz="2400" b="1">
                <a:latin typeface="Times New Roman" pitchFamily="18" charset="0"/>
              </a:rPr>
              <a:t> According to a randomized, controlled study in 2000, acupuncture is an effective form of treatment for IBS, particularly the pain and stress symptoms, and that its benefits exceed those of standard relaxation treatment alone. </a:t>
            </a:r>
            <a:br>
              <a:rPr lang="en-US" sz="2400" b="1">
                <a:latin typeface="Times New Roman" pitchFamily="18" charset="0"/>
              </a:rPr>
            </a:br>
            <a:br>
              <a:rPr lang="en-US" sz="2400" b="1">
                <a:latin typeface="Verdana" pitchFamily="34" charset="0"/>
              </a:rPr>
            </a:br>
            <a:r>
              <a:rPr lang="en-US" sz="1800">
                <a:latin typeface="Verdana" pitchFamily="34" charset="0"/>
              </a:rPr>
              <a:t> </a:t>
            </a:r>
          </a:p>
          <a:p>
            <a:pPr>
              <a:lnSpc>
                <a:spcPct val="80000"/>
              </a:lnSpc>
              <a:defRPr/>
            </a:pPr>
            <a:endParaRPr lang="en-US" sz="1800">
              <a:latin typeface="Times New Roman" pitchFamily="18" charset="0"/>
            </a:endParaRPr>
          </a:p>
          <a:p>
            <a:pPr>
              <a:lnSpc>
                <a:spcPct val="80000"/>
              </a:lnSpc>
              <a:defRPr/>
            </a:pPr>
            <a:endParaRPr lang="en-US" sz="1800">
              <a:latin typeface="Times New Roman" pitchFamily="18" charset="0"/>
            </a:endParaRPr>
          </a:p>
        </p:txBody>
      </p:sp>
      <p:pic>
        <p:nvPicPr>
          <p:cNvPr id="56323" name="Picture 5" descr="KS14392">
            <a:extLst>
              <a:ext uri="{FF2B5EF4-FFF2-40B4-BE49-F238E27FC236}">
                <a16:creationId xmlns:a16="http://schemas.microsoft.com/office/drawing/2014/main" id="{703680A0-B173-4D8C-A595-F69F37F93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6934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a:extLst>
              <a:ext uri="{FF2B5EF4-FFF2-40B4-BE49-F238E27FC236}">
                <a16:creationId xmlns:a16="http://schemas.microsoft.com/office/drawing/2014/main" id="{BBC88D09-9A82-424D-BA37-6009F0A8F4D2}"/>
              </a:ext>
            </a:extLst>
          </p:cNvPr>
          <p:cNvSpPr txBox="1">
            <a:spLocks noChangeArrowheads="1"/>
          </p:cNvSpPr>
          <p:nvPr/>
        </p:nvSpPr>
        <p:spPr bwMode="auto">
          <a:xfrm>
            <a:off x="2286000" y="2286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4000">
                <a:solidFill>
                  <a:schemeClr val="hlink"/>
                </a:solidFill>
              </a:rPr>
              <a:t>Acupuncture for G.I Problems and I.B.S.</a:t>
            </a:r>
          </a:p>
        </p:txBody>
      </p:sp>
      <p:sp>
        <p:nvSpPr>
          <p:cNvPr id="56325" name="Slide Number Placeholder 4">
            <a:extLst>
              <a:ext uri="{FF2B5EF4-FFF2-40B4-BE49-F238E27FC236}">
                <a16:creationId xmlns:a16="http://schemas.microsoft.com/office/drawing/2014/main" id="{60A5A055-E4F0-4FDC-89DB-DDD59209D6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B1BDDA0-E700-4579-9623-0A71C6F79C18}"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56326" name="Footer Placeholder 5">
            <a:extLst>
              <a:ext uri="{FF2B5EF4-FFF2-40B4-BE49-F238E27FC236}">
                <a16:creationId xmlns:a16="http://schemas.microsoft.com/office/drawing/2014/main" id="{796FE14A-0C45-4C32-A2D1-61124A25E71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EA56C42-2520-4EEE-8EA9-3FFC464F45E7}"/>
              </a:ext>
            </a:extLst>
          </p:cNvPr>
          <p:cNvSpPr>
            <a:spLocks noGrp="1" noChangeArrowheads="1"/>
          </p:cNvSpPr>
          <p:nvPr>
            <p:ph type="title"/>
          </p:nvPr>
        </p:nvSpPr>
        <p:spPr/>
        <p:txBody>
          <a:bodyPr/>
          <a:lstStyle/>
          <a:p>
            <a:pPr>
              <a:defRPr/>
            </a:pPr>
            <a:br>
              <a:rPr lang="en-US" dirty="0"/>
            </a:br>
            <a:r>
              <a:rPr lang="en-US" dirty="0"/>
              <a:t>BIOME RESTORATION </a:t>
            </a:r>
            <a:br>
              <a:rPr lang="en-US" dirty="0"/>
            </a:br>
            <a:r>
              <a:rPr lang="en-US" sz="3200" dirty="0"/>
              <a:t>General Leaky Gut Program</a:t>
            </a:r>
          </a:p>
        </p:txBody>
      </p:sp>
      <p:sp>
        <p:nvSpPr>
          <p:cNvPr id="60446" name="Text Box 30">
            <a:extLst>
              <a:ext uri="{FF2B5EF4-FFF2-40B4-BE49-F238E27FC236}">
                <a16:creationId xmlns:a16="http://schemas.microsoft.com/office/drawing/2014/main" id="{E4E2F422-2C53-4D24-8566-94469C48D332}"/>
              </a:ext>
            </a:extLst>
          </p:cNvPr>
          <p:cNvSpPr txBox="1">
            <a:spLocks noChangeArrowheads="1"/>
          </p:cNvSpPr>
          <p:nvPr/>
        </p:nvSpPr>
        <p:spPr bwMode="auto">
          <a:xfrm>
            <a:off x="3946525" y="4481513"/>
            <a:ext cx="320675" cy="3365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C0C0C0"/>
                </a:outerShdw>
              </a:effectLst>
            </a:endParaRPr>
          </a:p>
        </p:txBody>
      </p:sp>
      <p:sp>
        <p:nvSpPr>
          <p:cNvPr id="60457" name="Text Box 41">
            <a:extLst>
              <a:ext uri="{FF2B5EF4-FFF2-40B4-BE49-F238E27FC236}">
                <a16:creationId xmlns:a16="http://schemas.microsoft.com/office/drawing/2014/main" id="{2BBC7CE4-C65B-4853-A757-5E01F261AF6A}"/>
              </a:ext>
            </a:extLst>
          </p:cNvPr>
          <p:cNvSpPr txBox="1">
            <a:spLocks noChangeArrowheads="1"/>
          </p:cNvSpPr>
          <p:nvPr/>
        </p:nvSpPr>
        <p:spPr bwMode="auto">
          <a:xfrm>
            <a:off x="5546725" y="4405313"/>
            <a:ext cx="930275" cy="3365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C0C0C0"/>
                </a:outerShdw>
              </a:effectLst>
            </a:endParaRPr>
          </a:p>
        </p:txBody>
      </p:sp>
      <p:sp>
        <p:nvSpPr>
          <p:cNvPr id="60460" name="Text Box 44">
            <a:extLst>
              <a:ext uri="{FF2B5EF4-FFF2-40B4-BE49-F238E27FC236}">
                <a16:creationId xmlns:a16="http://schemas.microsoft.com/office/drawing/2014/main" id="{D8EA00C3-014E-4608-B9B5-02309F02CCFE}"/>
              </a:ext>
            </a:extLst>
          </p:cNvPr>
          <p:cNvSpPr txBox="1">
            <a:spLocks noChangeArrowheads="1"/>
          </p:cNvSpPr>
          <p:nvPr/>
        </p:nvSpPr>
        <p:spPr bwMode="auto">
          <a:xfrm>
            <a:off x="304006" y="1856225"/>
            <a:ext cx="8535987" cy="2554545"/>
          </a:xfrm>
          <a:prstGeom prst="rect">
            <a:avLst/>
          </a:prstGeom>
          <a:noFill/>
          <a:ln w="9525">
            <a:noFill/>
            <a:miter lim="800000"/>
            <a:headEnd/>
            <a:tailEnd/>
          </a:ln>
          <a:effectLst/>
        </p:spPr>
        <p:txBody>
          <a:bodyPr>
            <a:spAutoFit/>
          </a:bodyPr>
          <a:lstStyle/>
          <a:p>
            <a:pPr marL="457200" indent="-457200">
              <a:buFontTx/>
              <a:buAutoNum type="arabicPeriod"/>
              <a:defRPr/>
            </a:pPr>
            <a:r>
              <a:rPr lang="en-US" sz="1600" dirty="0">
                <a:solidFill>
                  <a:srgbClr val="00FF00"/>
                </a:solidFill>
                <a:latin typeface="+mn-lt"/>
              </a:rPr>
              <a:t>Strengthen intestinal membranes</a:t>
            </a:r>
            <a:r>
              <a:rPr lang="en-US" sz="1600" dirty="0">
                <a:latin typeface="+mn-lt"/>
              </a:rPr>
              <a:t>. </a:t>
            </a:r>
            <a:r>
              <a:rPr lang="en-US" sz="1600" dirty="0">
                <a:latin typeface="+mn-lt"/>
                <a:cs typeface="Arial" pitchFamily="34" charset="0"/>
              </a:rPr>
              <a:t>Astringe and repair and/or rebuild the mucosal lining of the intestines,</a:t>
            </a:r>
            <a:r>
              <a:rPr lang="en-US" sz="1600" dirty="0">
                <a:latin typeface="+mn-lt"/>
                <a:cs typeface="Times New Roman" pitchFamily="18" charset="0"/>
              </a:rPr>
              <a:t> restoring a </a:t>
            </a:r>
            <a:r>
              <a:rPr lang="en-US" sz="1600" dirty="0">
                <a:latin typeface="+mn-lt"/>
                <a:cs typeface="Arial" pitchFamily="34" charset="0"/>
              </a:rPr>
              <a:t>healthy gut with </a:t>
            </a:r>
            <a:r>
              <a:rPr lang="en-US" sz="1600" dirty="0" err="1">
                <a:latin typeface="+mn-lt"/>
                <a:cs typeface="Arial" pitchFamily="34" charset="0"/>
              </a:rPr>
              <a:t>abalanced</a:t>
            </a:r>
            <a:r>
              <a:rPr lang="en-US" sz="1600" dirty="0">
                <a:latin typeface="+mn-lt"/>
                <a:cs typeface="Arial" pitchFamily="34" charset="0"/>
              </a:rPr>
              <a:t> healthy </a:t>
            </a:r>
            <a:r>
              <a:rPr lang="en-US" sz="1600" dirty="0">
                <a:latin typeface="+mn-lt"/>
              </a:rPr>
              <a:t>intestinal mucosa</a:t>
            </a:r>
          </a:p>
          <a:p>
            <a:pPr marL="457200" indent="-457200">
              <a:buFontTx/>
              <a:buAutoNum type="arabicPeriod"/>
              <a:defRPr/>
            </a:pPr>
            <a:r>
              <a:rPr lang="en-US" sz="1600" dirty="0">
                <a:solidFill>
                  <a:srgbClr val="00FF00"/>
                </a:solidFill>
                <a:latin typeface="+mn-lt"/>
                <a:cs typeface="Arial" pitchFamily="34" charset="0"/>
              </a:rPr>
              <a:t>Re-establish the normal flora of the intestines</a:t>
            </a:r>
            <a:r>
              <a:rPr lang="en-US" sz="1600" dirty="0">
                <a:latin typeface="+mn-lt"/>
                <a:cs typeface="Arial" pitchFamily="34" charset="0"/>
              </a:rPr>
              <a:t>. </a:t>
            </a:r>
            <a:r>
              <a:rPr lang="en-US" sz="1600" dirty="0">
                <a:latin typeface="+mn-lt"/>
              </a:rPr>
              <a:t>Replenish and strengthen </a:t>
            </a:r>
            <a:r>
              <a:rPr lang="en-US" sz="1600" dirty="0" err="1">
                <a:latin typeface="+mn-lt"/>
              </a:rPr>
              <a:t>clonnies</a:t>
            </a:r>
            <a:r>
              <a:rPr lang="en-US" sz="1600" dirty="0">
                <a:latin typeface="+mn-lt"/>
              </a:rPr>
              <a:t> of beneficial bacteria to better regulate and protect and prevent </a:t>
            </a:r>
            <a:r>
              <a:rPr lang="en-US" sz="1600" dirty="0">
                <a:latin typeface="+mn-lt"/>
                <a:cs typeface="Times New Roman" pitchFamily="18" charset="0"/>
              </a:rPr>
              <a:t>bacteria, fungi, parasites and their toxins, undigested protein, fat and waste to leak through the intestinal wall into the blood </a:t>
            </a:r>
            <a:r>
              <a:rPr lang="en-US" sz="1600" dirty="0" err="1">
                <a:latin typeface="+mn-lt"/>
                <a:cs typeface="Times New Roman" pitchFamily="18" charset="0"/>
              </a:rPr>
              <a:t>stream.This</a:t>
            </a:r>
            <a:r>
              <a:rPr lang="en-US" sz="1600" dirty="0">
                <a:latin typeface="+mn-lt"/>
                <a:cs typeface="Times New Roman" pitchFamily="18" charset="0"/>
              </a:rPr>
              <a:t> prevents carcinogens and organic amines and high level of toxins building from the ‘bad guys’</a:t>
            </a:r>
          </a:p>
          <a:p>
            <a:pPr marL="457200" indent="-457200">
              <a:buFontTx/>
              <a:buAutoNum type="arabicPeriod"/>
              <a:defRPr/>
            </a:pPr>
            <a:r>
              <a:rPr lang="en-US" sz="1600" dirty="0">
                <a:latin typeface="+mn-lt"/>
                <a:cs typeface="Arial" pitchFamily="34" charset="0"/>
              </a:rPr>
              <a:t>Reduce oxidative damage</a:t>
            </a:r>
          </a:p>
          <a:p>
            <a:pPr marL="457200" indent="-457200">
              <a:defRPr/>
            </a:pPr>
            <a:endParaRPr lang="en-US" sz="1600" dirty="0">
              <a:latin typeface="+mn-lt"/>
            </a:endParaRPr>
          </a:p>
          <a:p>
            <a:pPr marL="457200" indent="-457200" fontAlgn="b">
              <a:buFontTx/>
              <a:buAutoNum type="arabicPeriod"/>
              <a:defRPr/>
            </a:pPr>
            <a:endParaRPr lang="en-US" sz="1600" b="1" dirty="0" err="1">
              <a:solidFill>
                <a:srgbClr val="00FF00"/>
              </a:solidFill>
              <a:latin typeface="+mn-lt"/>
            </a:endParaRPr>
          </a:p>
        </p:txBody>
      </p:sp>
      <p:sp>
        <p:nvSpPr>
          <p:cNvPr id="23558" name="Slide Number Placeholder 5">
            <a:extLst>
              <a:ext uri="{FF2B5EF4-FFF2-40B4-BE49-F238E27FC236}">
                <a16:creationId xmlns:a16="http://schemas.microsoft.com/office/drawing/2014/main" id="{42096361-67E7-4D63-9160-8D50FA4EB6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BC7D0A8-F2CE-4F3F-A50B-CC9877F08738}"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23559" name="Footer Placeholder 6">
            <a:extLst>
              <a:ext uri="{FF2B5EF4-FFF2-40B4-BE49-F238E27FC236}">
                <a16:creationId xmlns:a16="http://schemas.microsoft.com/office/drawing/2014/main" id="{FACFB7AE-D193-4612-A859-9154BDFD6DD1}"/>
              </a:ext>
            </a:extLst>
          </p:cNvPr>
          <p:cNvSpPr>
            <a:spLocks noGrp="1"/>
          </p:cNvSpPr>
          <p:nvPr>
            <p:ph type="ftr" sz="quarter" idx="11"/>
          </p:nvPr>
        </p:nvSpPr>
        <p:spPr>
          <a:xfrm>
            <a:off x="3124200" y="61849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latin typeface="Arial" panose="020B0604020202020204" pitchFamily="34" charset="0"/>
              </a:rPr>
              <a:t>Confidential and proprietary material of D'Arcy Wellness™ Inc.   All Rights Reserved 2011 </a:t>
            </a:r>
          </a:p>
        </p:txBody>
      </p:sp>
      <p:sp>
        <p:nvSpPr>
          <p:cNvPr id="9" name="TextBox 8">
            <a:extLst>
              <a:ext uri="{FF2B5EF4-FFF2-40B4-BE49-F238E27FC236}">
                <a16:creationId xmlns:a16="http://schemas.microsoft.com/office/drawing/2014/main" id="{EFB7ECE9-1A3F-478B-8EA6-4650C9C6FD65}"/>
              </a:ext>
            </a:extLst>
          </p:cNvPr>
          <p:cNvSpPr txBox="1"/>
          <p:nvPr/>
        </p:nvSpPr>
        <p:spPr>
          <a:xfrm>
            <a:off x="2362200" y="4114800"/>
            <a:ext cx="4572000" cy="1938992"/>
          </a:xfrm>
          <a:prstGeom prst="rect">
            <a:avLst/>
          </a:prstGeom>
          <a:noFill/>
        </p:spPr>
        <p:txBody>
          <a:bodyPr wrap="square">
            <a:spAutoFit/>
          </a:bodyPr>
          <a:lstStyle/>
          <a:p>
            <a:pPr algn="ctr"/>
            <a:r>
              <a:rPr lang="it-IT" sz="2400" b="1" u="sng" dirty="0">
                <a:solidFill>
                  <a:srgbClr val="FFC000"/>
                </a:solidFill>
              </a:rPr>
              <a:t>Program</a:t>
            </a:r>
          </a:p>
          <a:p>
            <a:pPr algn="ctr"/>
            <a:r>
              <a:rPr lang="it-IT" sz="2400" dirty="0"/>
              <a:t>1</a:t>
            </a:r>
            <a:r>
              <a:rPr lang="it-IT" sz="2400" b="1" dirty="0"/>
              <a:t>. Intesti-Care Formula</a:t>
            </a:r>
          </a:p>
          <a:p>
            <a:pPr algn="ctr"/>
            <a:r>
              <a:rPr lang="it-IT" sz="2400" b="1" dirty="0"/>
              <a:t>2. Multi Probiotic </a:t>
            </a:r>
          </a:p>
          <a:p>
            <a:pPr algn="ctr"/>
            <a:r>
              <a:rPr lang="it-IT" sz="2400" b="1" dirty="0"/>
              <a:t>3. Colostrum</a:t>
            </a:r>
          </a:p>
          <a:p>
            <a:pPr algn="ctr"/>
            <a:r>
              <a:rPr lang="it-IT" sz="2400" dirty="0"/>
              <a:t>Call to order 508-650-1921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197C-2E01-4A2E-AD03-69CBCEF5CE17}"/>
              </a:ext>
            </a:extLst>
          </p:cNvPr>
          <p:cNvSpPr>
            <a:spLocks noGrp="1"/>
          </p:cNvSpPr>
          <p:nvPr>
            <p:ph type="title"/>
          </p:nvPr>
        </p:nvSpPr>
        <p:spPr/>
        <p:txBody>
          <a:bodyPr/>
          <a:lstStyle/>
          <a:p>
            <a:r>
              <a:rPr lang="en-US" dirty="0"/>
              <a:t>BIOME RESORATION </a:t>
            </a:r>
            <a:br>
              <a:rPr lang="en-US" dirty="0"/>
            </a:br>
            <a:r>
              <a:rPr lang="en-US" dirty="0"/>
              <a:t>SUPPLEMENT PROGRAM</a:t>
            </a:r>
          </a:p>
        </p:txBody>
      </p:sp>
      <p:sp>
        <p:nvSpPr>
          <p:cNvPr id="3" name="Content Placeholder 2">
            <a:extLst>
              <a:ext uri="{FF2B5EF4-FFF2-40B4-BE49-F238E27FC236}">
                <a16:creationId xmlns:a16="http://schemas.microsoft.com/office/drawing/2014/main" id="{9F33A433-9C69-4151-A308-775FD338CE40}"/>
              </a:ext>
            </a:extLst>
          </p:cNvPr>
          <p:cNvSpPr>
            <a:spLocks noGrp="1"/>
          </p:cNvSpPr>
          <p:nvPr>
            <p:ph idx="1"/>
          </p:nvPr>
        </p:nvSpPr>
        <p:spPr>
          <a:xfrm>
            <a:off x="1524000" y="1681733"/>
            <a:ext cx="6096000" cy="2925763"/>
          </a:xfrm>
        </p:spPr>
        <p:txBody>
          <a:bodyPr/>
          <a:lstStyle/>
          <a:p>
            <a:r>
              <a:rPr lang="en-US" dirty="0"/>
              <a:t>1. </a:t>
            </a:r>
            <a:r>
              <a:rPr lang="en-US" dirty="0" err="1"/>
              <a:t>Intesti</a:t>
            </a:r>
            <a:r>
              <a:rPr lang="en-US" dirty="0"/>
              <a:t>-Care Herbal Formula</a:t>
            </a:r>
          </a:p>
          <a:p>
            <a:r>
              <a:rPr lang="en-US" dirty="0"/>
              <a:t>2. Colostrum</a:t>
            </a:r>
          </a:p>
          <a:p>
            <a:r>
              <a:rPr lang="en-US" dirty="0"/>
              <a:t>3. Probiotics</a:t>
            </a:r>
          </a:p>
          <a:p>
            <a:endParaRPr lang="en-US" dirty="0"/>
          </a:p>
          <a:p>
            <a:pPr marL="0" indent="0">
              <a:buNone/>
            </a:pPr>
            <a:r>
              <a:rPr lang="en-US" dirty="0"/>
              <a:t>ORDER CALL 508-650-1921</a:t>
            </a:r>
          </a:p>
        </p:txBody>
      </p:sp>
      <p:sp>
        <p:nvSpPr>
          <p:cNvPr id="4" name="Slide Number Placeholder 3">
            <a:extLst>
              <a:ext uri="{FF2B5EF4-FFF2-40B4-BE49-F238E27FC236}">
                <a16:creationId xmlns:a16="http://schemas.microsoft.com/office/drawing/2014/main" id="{E1BC17F0-745B-433C-9DB5-EC118AD50F47}"/>
              </a:ext>
            </a:extLst>
          </p:cNvPr>
          <p:cNvSpPr>
            <a:spLocks noGrp="1"/>
          </p:cNvSpPr>
          <p:nvPr>
            <p:ph type="sldNum" sz="quarter" idx="11"/>
          </p:nvPr>
        </p:nvSpPr>
        <p:spPr/>
        <p:txBody>
          <a:bodyPr/>
          <a:lstStyle/>
          <a:p>
            <a:fld id="{E6DCF602-CECC-4223-B10F-F9530EEFAE63}" type="slidenum">
              <a:rPr lang="en-US" altLang="en-US" smtClean="0"/>
              <a:pPr/>
              <a:t>3</a:t>
            </a:fld>
            <a:endParaRPr lang="en-US" altLang="en-US" dirty="0"/>
          </a:p>
        </p:txBody>
      </p:sp>
      <p:sp>
        <p:nvSpPr>
          <p:cNvPr id="5" name="Footer Placeholder 4">
            <a:extLst>
              <a:ext uri="{FF2B5EF4-FFF2-40B4-BE49-F238E27FC236}">
                <a16:creationId xmlns:a16="http://schemas.microsoft.com/office/drawing/2014/main" id="{5E897FBA-C91B-4FFE-9C41-DD36900DE91E}"/>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pic>
        <p:nvPicPr>
          <p:cNvPr id="7" name="Picture 6">
            <a:extLst>
              <a:ext uri="{FF2B5EF4-FFF2-40B4-BE49-F238E27FC236}">
                <a16:creationId xmlns:a16="http://schemas.microsoft.com/office/drawing/2014/main" id="{3F28C6EF-ACE1-41DF-B8CB-C7B0C49234D1}"/>
              </a:ext>
            </a:extLst>
          </p:cNvPr>
          <p:cNvPicPr>
            <a:picLocks noChangeAspect="1"/>
          </p:cNvPicPr>
          <p:nvPr/>
        </p:nvPicPr>
        <p:blipFill>
          <a:blip r:embed="rId2"/>
          <a:stretch>
            <a:fillRect/>
          </a:stretch>
        </p:blipFill>
        <p:spPr>
          <a:xfrm>
            <a:off x="6553200" y="4842749"/>
            <a:ext cx="829809" cy="1268424"/>
          </a:xfrm>
          <a:prstGeom prst="rect">
            <a:avLst/>
          </a:prstGeom>
        </p:spPr>
      </p:pic>
      <p:pic>
        <p:nvPicPr>
          <p:cNvPr id="8" name="Picture 7">
            <a:extLst>
              <a:ext uri="{FF2B5EF4-FFF2-40B4-BE49-F238E27FC236}">
                <a16:creationId xmlns:a16="http://schemas.microsoft.com/office/drawing/2014/main" id="{6E90730B-92D9-4DDC-AFC3-AC60A7535C53}"/>
              </a:ext>
            </a:extLst>
          </p:cNvPr>
          <p:cNvPicPr>
            <a:picLocks noChangeAspect="1"/>
          </p:cNvPicPr>
          <p:nvPr/>
        </p:nvPicPr>
        <p:blipFill>
          <a:blip r:embed="rId3"/>
          <a:stretch>
            <a:fillRect/>
          </a:stretch>
        </p:blipFill>
        <p:spPr>
          <a:xfrm>
            <a:off x="1752600" y="4905462"/>
            <a:ext cx="1142999" cy="1142999"/>
          </a:xfrm>
          <a:prstGeom prst="rect">
            <a:avLst/>
          </a:prstGeom>
        </p:spPr>
      </p:pic>
      <p:pic>
        <p:nvPicPr>
          <p:cNvPr id="9" name="Picture 8">
            <a:extLst>
              <a:ext uri="{FF2B5EF4-FFF2-40B4-BE49-F238E27FC236}">
                <a16:creationId xmlns:a16="http://schemas.microsoft.com/office/drawing/2014/main" id="{2CFB55C2-6C29-460D-831E-52D809C16305}"/>
              </a:ext>
            </a:extLst>
          </p:cNvPr>
          <p:cNvPicPr>
            <a:picLocks noChangeAspect="1"/>
          </p:cNvPicPr>
          <p:nvPr/>
        </p:nvPicPr>
        <p:blipFill>
          <a:blip r:embed="rId4"/>
          <a:stretch>
            <a:fillRect/>
          </a:stretch>
        </p:blipFill>
        <p:spPr>
          <a:xfrm>
            <a:off x="4267200" y="4888526"/>
            <a:ext cx="829809" cy="1194925"/>
          </a:xfrm>
          <a:prstGeom prst="rect">
            <a:avLst/>
          </a:prstGeom>
        </p:spPr>
      </p:pic>
    </p:spTree>
    <p:extLst>
      <p:ext uri="{BB962C8B-B14F-4D97-AF65-F5344CB8AC3E}">
        <p14:creationId xmlns:p14="http://schemas.microsoft.com/office/powerpoint/2010/main" val="34880478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1D90-9C8B-470B-AFFA-BE6EE3BD9C61}"/>
              </a:ext>
            </a:extLst>
          </p:cNvPr>
          <p:cNvSpPr>
            <a:spLocks noGrp="1"/>
          </p:cNvSpPr>
          <p:nvPr>
            <p:ph type="title"/>
          </p:nvPr>
        </p:nvSpPr>
        <p:spPr>
          <a:xfrm>
            <a:off x="381000" y="274638"/>
            <a:ext cx="8305800" cy="1143000"/>
          </a:xfrm>
        </p:spPr>
        <p:txBody>
          <a:bodyPr/>
          <a:lstStyle/>
          <a:p>
            <a:r>
              <a:rPr lang="en-US" dirty="0"/>
              <a:t>INTESTI-CARE FORMULA</a:t>
            </a:r>
            <a:br>
              <a:rPr lang="en-US" dirty="0"/>
            </a:br>
            <a:r>
              <a:rPr lang="en-US" sz="1400" b="0" i="0" dirty="0" err="1">
                <a:effectLst/>
                <a:latin typeface="interface"/>
              </a:rPr>
              <a:t>Intesti</a:t>
            </a:r>
            <a:r>
              <a:rPr lang="en-US" sz="1400" b="0" i="0" dirty="0">
                <a:effectLst/>
                <a:latin typeface="interface"/>
              </a:rPr>
              <a:t>-Care Formula is one of the most common formulations of traditional Chinese medicine (TCM) </a:t>
            </a:r>
            <a:br>
              <a:rPr lang="en-US" sz="1400" b="0" i="0" dirty="0">
                <a:effectLst/>
                <a:latin typeface="interface"/>
              </a:rPr>
            </a:br>
            <a:r>
              <a:rPr lang="en-US" sz="1400" b="0" i="0" dirty="0">
                <a:effectLst/>
                <a:latin typeface="interface"/>
              </a:rPr>
              <a:t>for the treatment of Ulcerative Colitis</a:t>
            </a:r>
            <a:endParaRPr lang="en-US" sz="1400" dirty="0"/>
          </a:p>
        </p:txBody>
      </p:sp>
      <p:sp>
        <p:nvSpPr>
          <p:cNvPr id="3" name="Slide Number Placeholder 2">
            <a:extLst>
              <a:ext uri="{FF2B5EF4-FFF2-40B4-BE49-F238E27FC236}">
                <a16:creationId xmlns:a16="http://schemas.microsoft.com/office/drawing/2014/main" id="{3DB43567-B3D1-41C0-8524-788CA353F48B}"/>
              </a:ext>
            </a:extLst>
          </p:cNvPr>
          <p:cNvSpPr>
            <a:spLocks noGrp="1"/>
          </p:cNvSpPr>
          <p:nvPr>
            <p:ph type="sldNum" sz="quarter" idx="11"/>
          </p:nvPr>
        </p:nvSpPr>
        <p:spPr/>
        <p:txBody>
          <a:bodyPr/>
          <a:lstStyle/>
          <a:p>
            <a:fld id="{03FAB5EE-D3B8-4F6B-AE50-1C34C87D8621}" type="slidenum">
              <a:rPr lang="en-US" altLang="en-US" smtClean="0"/>
              <a:pPr/>
              <a:t>4</a:t>
            </a:fld>
            <a:endParaRPr lang="en-US" altLang="en-US"/>
          </a:p>
        </p:txBody>
      </p:sp>
      <p:sp>
        <p:nvSpPr>
          <p:cNvPr id="4" name="Footer Placeholder 3">
            <a:extLst>
              <a:ext uri="{FF2B5EF4-FFF2-40B4-BE49-F238E27FC236}">
                <a16:creationId xmlns:a16="http://schemas.microsoft.com/office/drawing/2014/main" id="{96781551-2969-4058-A1CD-F6B08E4FDC49}"/>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pic>
        <p:nvPicPr>
          <p:cNvPr id="110594" name="Picture 2">
            <a:extLst>
              <a:ext uri="{FF2B5EF4-FFF2-40B4-BE49-F238E27FC236}">
                <a16:creationId xmlns:a16="http://schemas.microsoft.com/office/drawing/2014/main" id="{F3F587D8-E333-4711-923E-34C265714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5481"/>
            <a:ext cx="2016919" cy="20169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C9D07C-FC95-4929-8563-953C8495D097}"/>
              </a:ext>
            </a:extLst>
          </p:cNvPr>
          <p:cNvSpPr txBox="1"/>
          <p:nvPr/>
        </p:nvSpPr>
        <p:spPr>
          <a:xfrm>
            <a:off x="2514600" y="1828800"/>
            <a:ext cx="6477000" cy="4062651"/>
          </a:xfrm>
          <a:prstGeom prst="rect">
            <a:avLst/>
          </a:prstGeom>
          <a:noFill/>
        </p:spPr>
        <p:txBody>
          <a:bodyPr wrap="square">
            <a:spAutoFit/>
          </a:bodyPr>
          <a:lstStyle/>
          <a:p>
            <a:r>
              <a:rPr lang="en-US" b="0" i="0" dirty="0">
                <a:solidFill>
                  <a:srgbClr val="70757A"/>
                </a:solidFill>
                <a:effectLst/>
                <a:latin typeface="Roboto" panose="02000000000000000000" pitchFamily="2" charset="0"/>
              </a:rPr>
              <a:t> </a:t>
            </a:r>
            <a:r>
              <a:rPr lang="en-US" i="0" dirty="0">
                <a:effectLst/>
                <a:latin typeface="+mn-lt"/>
              </a:rPr>
              <a:t>Microbiome analysis revealed that this formula improved the abundance of intestinal microbiota </a:t>
            </a:r>
            <a:r>
              <a:rPr lang="en-US" sz="1200" i="0" dirty="0">
                <a:effectLst/>
                <a:latin typeface="+mn-lt"/>
              </a:rPr>
              <a:t>(</a:t>
            </a:r>
            <a:r>
              <a:rPr lang="en-US" sz="1200" b="0" i="0" dirty="0">
                <a:effectLst/>
                <a:latin typeface="+mn-lt"/>
              </a:rPr>
              <a:t>ecological communities of microorganisms" multicellular organisms studied to date from plants to animals. Microbiota include bacteria, archaea, protists, fungi and viruses. )</a:t>
            </a:r>
            <a:endParaRPr lang="en-US" sz="1200" i="0" dirty="0">
              <a:effectLst/>
              <a:latin typeface="+mn-lt"/>
            </a:endParaRPr>
          </a:p>
          <a:p>
            <a:endParaRPr lang="en-US" dirty="0">
              <a:latin typeface="+mn-lt"/>
            </a:endParaRPr>
          </a:p>
          <a:p>
            <a:r>
              <a:rPr lang="en-US" b="0" i="0" dirty="0">
                <a:effectLst/>
                <a:latin typeface="interface"/>
              </a:rPr>
              <a:t>This formula is for intestinal health, irritable bowel syndrome, also known as nervous indigestion, mucous colitis, damage to mucosa or spastic colitis. This helps support the biome and mucosa recovery. IBS is a common disorder of the large intestine or bowel from which some 15% of the U.S. suffer. </a:t>
            </a:r>
          </a:p>
          <a:p>
            <a:endParaRPr lang="en-US" b="0" i="0" dirty="0">
              <a:effectLst/>
              <a:latin typeface="interface"/>
            </a:endParaRPr>
          </a:p>
          <a:p>
            <a:r>
              <a:rPr lang="en-US" b="0" i="0" dirty="0">
                <a:effectLst/>
                <a:latin typeface="interface"/>
              </a:rPr>
              <a:t>The formula is based on the Chinese classic, with lotus seed to stop diarrhea, and </a:t>
            </a:r>
            <a:r>
              <a:rPr lang="en-US" b="0" i="0" dirty="0" err="1">
                <a:effectLst/>
                <a:latin typeface="interface"/>
              </a:rPr>
              <a:t>dioscorea</a:t>
            </a:r>
            <a:r>
              <a:rPr lang="en-US" b="0" i="0" dirty="0">
                <a:effectLst/>
                <a:latin typeface="interface"/>
              </a:rPr>
              <a:t> yam, which is easily digested to strengthen digestion and energy. Cardamon rids the body of dampness, allowing the other herbs to tonify without stagnation. </a:t>
            </a:r>
            <a:endParaRPr lang="en-US" dirty="0"/>
          </a:p>
        </p:txBody>
      </p:sp>
    </p:spTree>
    <p:extLst>
      <p:ext uri="{BB962C8B-B14F-4D97-AF65-F5344CB8AC3E}">
        <p14:creationId xmlns:p14="http://schemas.microsoft.com/office/powerpoint/2010/main" val="1366024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A7C3-9DC2-4AEC-8A77-E6F284028D52}"/>
              </a:ext>
            </a:extLst>
          </p:cNvPr>
          <p:cNvSpPr>
            <a:spLocks noGrp="1"/>
          </p:cNvSpPr>
          <p:nvPr>
            <p:ph type="title"/>
          </p:nvPr>
        </p:nvSpPr>
        <p:spPr>
          <a:xfrm>
            <a:off x="2514600" y="381000"/>
            <a:ext cx="5867400" cy="1143000"/>
          </a:xfrm>
        </p:spPr>
        <p:txBody>
          <a:bodyPr/>
          <a:lstStyle/>
          <a:p>
            <a:pPr algn="l"/>
            <a:r>
              <a:rPr lang="en-US" dirty="0"/>
              <a:t>INTESTI-CARE FORMULA</a:t>
            </a:r>
            <a:br>
              <a:rPr lang="en-US" dirty="0"/>
            </a:br>
            <a:r>
              <a:rPr lang="en-US" sz="2000" b="0" i="0" dirty="0">
                <a:effectLst/>
                <a:latin typeface="interface"/>
              </a:rPr>
              <a:t>Shen-Ling-Bai-Zhu-San (SLBZS)</a:t>
            </a:r>
            <a:br>
              <a:rPr lang="en-US" sz="2000" b="0" i="0" dirty="0">
                <a:effectLst/>
                <a:latin typeface="interface"/>
              </a:rPr>
            </a:br>
            <a:r>
              <a:rPr lang="en-US" sz="2000" b="0" i="0" dirty="0">
                <a:effectLst/>
                <a:latin typeface="interface"/>
              </a:rPr>
              <a:t>Clears Inflammation and Improves the Biome</a:t>
            </a:r>
            <a:endParaRPr lang="en-US" sz="2000" dirty="0"/>
          </a:p>
        </p:txBody>
      </p:sp>
      <p:sp>
        <p:nvSpPr>
          <p:cNvPr id="3" name="Slide Number Placeholder 2">
            <a:extLst>
              <a:ext uri="{FF2B5EF4-FFF2-40B4-BE49-F238E27FC236}">
                <a16:creationId xmlns:a16="http://schemas.microsoft.com/office/drawing/2014/main" id="{DE429101-322D-4144-9291-15E96E00B1AD}"/>
              </a:ext>
            </a:extLst>
          </p:cNvPr>
          <p:cNvSpPr>
            <a:spLocks noGrp="1"/>
          </p:cNvSpPr>
          <p:nvPr>
            <p:ph type="sldNum" sz="quarter" idx="11"/>
          </p:nvPr>
        </p:nvSpPr>
        <p:spPr/>
        <p:txBody>
          <a:bodyPr/>
          <a:lstStyle/>
          <a:p>
            <a:fld id="{03FAB5EE-D3B8-4F6B-AE50-1C34C87D8621}" type="slidenum">
              <a:rPr lang="en-US" altLang="en-US" smtClean="0"/>
              <a:pPr/>
              <a:t>5</a:t>
            </a:fld>
            <a:endParaRPr lang="en-US" altLang="en-US"/>
          </a:p>
        </p:txBody>
      </p:sp>
      <p:sp>
        <p:nvSpPr>
          <p:cNvPr id="4" name="Footer Placeholder 3">
            <a:extLst>
              <a:ext uri="{FF2B5EF4-FFF2-40B4-BE49-F238E27FC236}">
                <a16:creationId xmlns:a16="http://schemas.microsoft.com/office/drawing/2014/main" id="{43CECF15-EFBA-4A81-B9A3-4E9596AE2396}"/>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6" name="TextBox 5">
            <a:extLst>
              <a:ext uri="{FF2B5EF4-FFF2-40B4-BE49-F238E27FC236}">
                <a16:creationId xmlns:a16="http://schemas.microsoft.com/office/drawing/2014/main" id="{E966EDE3-176A-40D9-BA72-1E7DB428AD94}"/>
              </a:ext>
            </a:extLst>
          </p:cNvPr>
          <p:cNvSpPr txBox="1"/>
          <p:nvPr/>
        </p:nvSpPr>
        <p:spPr>
          <a:xfrm>
            <a:off x="1143000" y="2277057"/>
            <a:ext cx="6477000" cy="2800767"/>
          </a:xfrm>
          <a:prstGeom prst="rect">
            <a:avLst/>
          </a:prstGeom>
          <a:noFill/>
        </p:spPr>
        <p:txBody>
          <a:bodyPr wrap="square">
            <a:spAutoFit/>
          </a:bodyPr>
          <a:lstStyle/>
          <a:p>
            <a:r>
              <a:rPr lang="en-US" b="0" i="0" dirty="0">
                <a:effectLst/>
                <a:latin typeface="NexusSerif"/>
              </a:rPr>
              <a:t> </a:t>
            </a:r>
            <a:r>
              <a:rPr lang="en-US" b="0" i="0" u="sng" dirty="0">
                <a:effectLst/>
                <a:latin typeface="NexusSerif"/>
                <a:hlinkClick r:id="rId2" tooltip="Learn more about Microbiome from ScienceDirect's AI-generated Topic Pages">
                  <a:extLst>
                    <a:ext uri="{A12FA001-AC4F-418D-AE19-62706E023703}">
                      <ahyp:hlinkClr xmlns:ahyp="http://schemas.microsoft.com/office/drawing/2018/hyperlinkcolor" val="tx"/>
                    </a:ext>
                  </a:extLst>
                </a:hlinkClick>
              </a:rPr>
              <a:t>Microbiome</a:t>
            </a:r>
            <a:r>
              <a:rPr lang="en-US" b="0" i="0" u="sng" dirty="0">
                <a:effectLst/>
                <a:latin typeface="NexusSerif"/>
              </a:rPr>
              <a:t> analysis revealed that </a:t>
            </a:r>
            <a:r>
              <a:rPr lang="en-US" b="0" i="0" u="sng" dirty="0">
                <a:effectLst/>
                <a:latin typeface="interface"/>
              </a:rPr>
              <a:t>Shen-Ling-Bai-Zhu-San (SLBZS)</a:t>
            </a:r>
            <a:r>
              <a:rPr lang="en-US" b="0" i="0" u="sng" dirty="0">
                <a:effectLst/>
                <a:latin typeface="NexusSerif"/>
              </a:rPr>
              <a:t> improved the abundance of intestinal microbiota</a:t>
            </a:r>
          </a:p>
          <a:p>
            <a:endParaRPr lang="en-US" b="0" i="0" dirty="0">
              <a:effectLst/>
              <a:latin typeface="interface"/>
            </a:endParaRPr>
          </a:p>
          <a:p>
            <a:r>
              <a:rPr lang="en-US" sz="1400" b="0" i="0" dirty="0">
                <a:effectLst/>
                <a:latin typeface="interface"/>
              </a:rPr>
              <a:t>https://www.sciencedirect.com/science/article/abs/pii/S0753332218306176</a:t>
            </a:r>
          </a:p>
          <a:p>
            <a:endParaRPr lang="en-US" dirty="0">
              <a:latin typeface="interface"/>
            </a:endParaRPr>
          </a:p>
          <a:p>
            <a:r>
              <a:rPr lang="en-US" b="0" i="0" dirty="0" err="1">
                <a:effectLst/>
                <a:latin typeface="interface"/>
              </a:rPr>
              <a:t>Intesti</a:t>
            </a:r>
            <a:r>
              <a:rPr lang="en-US" b="0" i="0" dirty="0">
                <a:effectLst/>
                <a:latin typeface="interface"/>
              </a:rPr>
              <a:t>-Care Formula is one of the most common formulations of traditional Chinese medicine (TCM) for the treatment of Ulcerative Colitis. Researchers have found that </a:t>
            </a:r>
            <a:r>
              <a:rPr lang="en-US" b="0" i="0" dirty="0" err="1">
                <a:effectLst/>
                <a:latin typeface="interface"/>
              </a:rPr>
              <a:t>dioscorea</a:t>
            </a:r>
            <a:r>
              <a:rPr lang="en-US" b="0" i="0" dirty="0">
                <a:effectLst/>
                <a:latin typeface="interface"/>
              </a:rPr>
              <a:t>, or wild yam, has significant antioxidant activity, and is very useful to reduce or eliminate spasming in the intestines. </a:t>
            </a:r>
            <a:endParaRPr lang="en-US" dirty="0"/>
          </a:p>
        </p:txBody>
      </p:sp>
      <p:pic>
        <p:nvPicPr>
          <p:cNvPr id="5" name="Picture 4">
            <a:extLst>
              <a:ext uri="{FF2B5EF4-FFF2-40B4-BE49-F238E27FC236}">
                <a16:creationId xmlns:a16="http://schemas.microsoft.com/office/drawing/2014/main" id="{54114523-3C26-4E58-9924-3E2612A3D171}"/>
              </a:ext>
            </a:extLst>
          </p:cNvPr>
          <p:cNvPicPr>
            <a:picLocks noChangeAspect="1"/>
          </p:cNvPicPr>
          <p:nvPr/>
        </p:nvPicPr>
        <p:blipFill>
          <a:blip r:embed="rId3"/>
          <a:stretch>
            <a:fillRect/>
          </a:stretch>
        </p:blipFill>
        <p:spPr>
          <a:xfrm>
            <a:off x="228600" y="152400"/>
            <a:ext cx="2017951" cy="2017951"/>
          </a:xfrm>
          <a:prstGeom prst="rect">
            <a:avLst/>
          </a:prstGeom>
        </p:spPr>
      </p:pic>
    </p:spTree>
    <p:extLst>
      <p:ext uri="{BB962C8B-B14F-4D97-AF65-F5344CB8AC3E}">
        <p14:creationId xmlns:p14="http://schemas.microsoft.com/office/powerpoint/2010/main" val="24679190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0F67FA-E2FF-4A8C-9EC0-39F531BB4D9A}"/>
              </a:ext>
            </a:extLst>
          </p:cNvPr>
          <p:cNvSpPr>
            <a:spLocks noGrp="1"/>
          </p:cNvSpPr>
          <p:nvPr>
            <p:ph type="sldNum" sz="quarter" idx="11"/>
          </p:nvPr>
        </p:nvSpPr>
        <p:spPr/>
        <p:txBody>
          <a:bodyPr/>
          <a:lstStyle/>
          <a:p>
            <a:fld id="{03FAB5EE-D3B8-4F6B-AE50-1C34C87D8621}" type="slidenum">
              <a:rPr lang="en-US" altLang="en-US" smtClean="0"/>
              <a:pPr/>
              <a:t>6</a:t>
            </a:fld>
            <a:endParaRPr lang="en-US" altLang="en-US"/>
          </a:p>
        </p:txBody>
      </p:sp>
      <p:sp>
        <p:nvSpPr>
          <p:cNvPr id="4" name="Footer Placeholder 3">
            <a:extLst>
              <a:ext uri="{FF2B5EF4-FFF2-40B4-BE49-F238E27FC236}">
                <a16:creationId xmlns:a16="http://schemas.microsoft.com/office/drawing/2014/main" id="{42279291-1B07-4D76-AECF-6E215BCF63A0}"/>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sp>
        <p:nvSpPr>
          <p:cNvPr id="6" name="TextBox 5">
            <a:extLst>
              <a:ext uri="{FF2B5EF4-FFF2-40B4-BE49-F238E27FC236}">
                <a16:creationId xmlns:a16="http://schemas.microsoft.com/office/drawing/2014/main" id="{877AE7BB-3733-4D24-B236-53908BF093C2}"/>
              </a:ext>
            </a:extLst>
          </p:cNvPr>
          <p:cNvSpPr txBox="1"/>
          <p:nvPr/>
        </p:nvSpPr>
        <p:spPr>
          <a:xfrm>
            <a:off x="2362200" y="1170087"/>
            <a:ext cx="6324600" cy="5078313"/>
          </a:xfrm>
          <a:prstGeom prst="rect">
            <a:avLst/>
          </a:prstGeom>
          <a:noFill/>
        </p:spPr>
        <p:txBody>
          <a:bodyPr wrap="square">
            <a:spAutoFit/>
          </a:bodyPr>
          <a:lstStyle/>
          <a:p>
            <a:pPr algn="l">
              <a:buFont typeface="Arial" panose="020B0604020202020204" pitchFamily="34" charset="0"/>
              <a:buChar char="•"/>
            </a:pPr>
            <a:r>
              <a:rPr lang="en-US" sz="1200" b="0" i="0" u="none" strike="noStrike" dirty="0">
                <a:solidFill>
                  <a:srgbClr val="FFCC00"/>
                </a:solidFill>
                <a:effectLst/>
                <a:latin typeface="BlinkMacSystemFont"/>
                <a:hlinkClick r:id="rId2">
                  <a:extLst>
                    <a:ext uri="{A12FA001-AC4F-418D-AE19-62706E023703}">
                      <ahyp:hlinkClr xmlns:ahyp="http://schemas.microsoft.com/office/drawing/2018/hyperlinkcolor" val="tx"/>
                    </a:ext>
                  </a:extLst>
                </a:hlinkClick>
              </a:rPr>
              <a:t>Shen-Ling-Bai-Zhu-San alleviates functional dyspepsia in rats and modulates the composition of the gut </a:t>
            </a:r>
            <a:r>
              <a:rPr lang="en-US" sz="1200" b="0" i="0" u="none" strike="noStrike" dirty="0">
                <a:effectLst/>
                <a:latin typeface="BlinkMacSystemFont"/>
                <a:hlinkClick r:id="rId2">
                  <a:extLst>
                    <a:ext uri="{A12FA001-AC4F-418D-AE19-62706E023703}">
                      <ahyp:hlinkClr xmlns:ahyp="http://schemas.microsoft.com/office/drawing/2018/hyperlinkcolor" val="tx"/>
                    </a:ext>
                  </a:extLst>
                </a:hlinkClick>
              </a:rPr>
              <a:t>microbiota.</a:t>
            </a:r>
            <a:endParaRPr lang="en-US" sz="1200" b="0" i="0" u="none" strike="noStrike" dirty="0">
              <a:effectLst/>
              <a:latin typeface="BlinkMacSystemFont"/>
            </a:endParaRPr>
          </a:p>
          <a:p>
            <a:pPr algn="l">
              <a:buFont typeface="Arial" panose="020B0604020202020204" pitchFamily="34" charset="0"/>
              <a:buChar char="•"/>
            </a:pPr>
            <a:r>
              <a:rPr lang="en-US" sz="1200" b="0" i="0" dirty="0">
                <a:effectLst/>
                <a:latin typeface="BlinkMacSystemFont"/>
              </a:rPr>
              <a:t>Zhang S, Lin L, Liu W, Zou B, Cai Y, Liu D, Xiao D, Chen J, Li P, Zhong Y, Liao Q, </a:t>
            </a:r>
            <a:r>
              <a:rPr lang="en-US" sz="1200" b="0" i="0" dirty="0" err="1">
                <a:effectLst/>
                <a:latin typeface="BlinkMacSystemFont"/>
              </a:rPr>
              <a:t>Xie</a:t>
            </a:r>
            <a:r>
              <a:rPr lang="en-US" sz="1200" b="0" i="0" dirty="0">
                <a:effectLst/>
                <a:latin typeface="BlinkMacSystemFont"/>
              </a:rPr>
              <a:t> </a:t>
            </a:r>
            <a:r>
              <a:rPr lang="en-US" sz="1200" b="0" i="0" dirty="0" err="1">
                <a:effectLst/>
                <a:latin typeface="BlinkMacSystemFont"/>
              </a:rPr>
              <a:t>Z.Nutr</a:t>
            </a:r>
            <a:r>
              <a:rPr lang="en-US" sz="1200" b="0" i="0" dirty="0">
                <a:effectLst/>
                <a:latin typeface="BlinkMacSystemFont"/>
              </a:rPr>
              <a:t> Res. 2019 Nov;71:89-99. </a:t>
            </a:r>
            <a:r>
              <a:rPr lang="en-US" sz="1200" b="0" i="0" dirty="0" err="1">
                <a:effectLst/>
                <a:latin typeface="BlinkMacSystemFont"/>
              </a:rPr>
              <a:t>doi</a:t>
            </a:r>
            <a:r>
              <a:rPr lang="en-US" sz="1200" b="0" i="0" dirty="0">
                <a:effectLst/>
                <a:latin typeface="BlinkMacSystemFont"/>
              </a:rPr>
              <a:t>: 10.1016/j.nutres.2019.10.001. </a:t>
            </a:r>
            <a:r>
              <a:rPr lang="en-US" sz="1200" b="0" i="0" dirty="0" err="1">
                <a:effectLst/>
                <a:latin typeface="BlinkMacSystemFont"/>
              </a:rPr>
              <a:t>Epub</a:t>
            </a:r>
            <a:r>
              <a:rPr lang="en-US" sz="1200" b="0" i="0" dirty="0">
                <a:effectLst/>
                <a:latin typeface="BlinkMacSystemFont"/>
              </a:rPr>
              <a:t> 2019 Oct 29.PMID: 31757632</a:t>
            </a:r>
          </a:p>
          <a:p>
            <a:pPr algn="l">
              <a:buFont typeface="Arial" panose="020B0604020202020204" pitchFamily="34" charset="0"/>
              <a:buChar char="•"/>
            </a:pPr>
            <a:endParaRPr lang="en-US" sz="1200" b="0" i="0" dirty="0">
              <a:effectLst/>
              <a:latin typeface="BlinkMacSystemFont"/>
            </a:endParaRPr>
          </a:p>
          <a:p>
            <a:pPr algn="l">
              <a:buFont typeface="Arial" panose="020B0604020202020204" pitchFamily="34" charset="0"/>
              <a:buChar char="•"/>
            </a:pPr>
            <a:r>
              <a:rPr lang="en-US" sz="1200" b="0" i="0" u="none" strike="noStrike" dirty="0">
                <a:solidFill>
                  <a:srgbClr val="FFCC00"/>
                </a:solidFill>
                <a:effectLst/>
                <a:latin typeface="BlinkMacSystemFont"/>
                <a:hlinkClick r:id="rId3">
                  <a:extLst>
                    <a:ext uri="{A12FA001-AC4F-418D-AE19-62706E023703}">
                      <ahyp:hlinkClr xmlns:ahyp="http://schemas.microsoft.com/office/drawing/2018/hyperlinkcolor" val="tx"/>
                    </a:ext>
                  </a:extLst>
                </a:hlinkClick>
              </a:rPr>
              <a:t>Shen-ling-bai-zhu-</a:t>
            </a:r>
            <a:r>
              <a:rPr lang="en-US" sz="1200" b="0" i="0" u="none" strike="noStrike" dirty="0" err="1">
                <a:solidFill>
                  <a:srgbClr val="FFCC00"/>
                </a:solidFill>
                <a:effectLst/>
                <a:latin typeface="BlinkMacSystemFont"/>
                <a:hlinkClick r:id="rId3">
                  <a:extLst>
                    <a:ext uri="{A12FA001-AC4F-418D-AE19-62706E023703}">
                      <ahyp:hlinkClr xmlns:ahyp="http://schemas.microsoft.com/office/drawing/2018/hyperlinkcolor" val="tx"/>
                    </a:ext>
                  </a:extLst>
                </a:hlinkClick>
              </a:rPr>
              <a:t>san</a:t>
            </a:r>
            <a:r>
              <a:rPr lang="en-US" sz="1200" b="0" i="0" u="none" strike="noStrike" dirty="0">
                <a:solidFill>
                  <a:srgbClr val="FFCC00"/>
                </a:solidFill>
                <a:effectLst/>
                <a:latin typeface="BlinkMacSystemFont"/>
                <a:hlinkClick r:id="rId3">
                  <a:extLst>
                    <a:ext uri="{A12FA001-AC4F-418D-AE19-62706E023703}">
                      <ahyp:hlinkClr xmlns:ahyp="http://schemas.microsoft.com/office/drawing/2018/hyperlinkcolor" val="tx"/>
                    </a:ext>
                  </a:extLst>
                </a:hlinkClick>
              </a:rPr>
              <a:t>, a spleen-tonifying Chinese herbal formula, alleviates lactose-induced chronic diarrhea in </a:t>
            </a:r>
            <a:r>
              <a:rPr lang="en-US" sz="1200" b="0" i="0" u="none" strike="noStrike" dirty="0" err="1">
                <a:effectLst/>
                <a:latin typeface="BlinkMacSystemFont"/>
                <a:hlinkClick r:id="rId3">
                  <a:extLst>
                    <a:ext uri="{A12FA001-AC4F-418D-AE19-62706E023703}">
                      <ahyp:hlinkClr xmlns:ahyp="http://schemas.microsoft.com/office/drawing/2018/hyperlinkcolor" val="tx"/>
                    </a:ext>
                  </a:extLst>
                </a:hlinkClick>
              </a:rPr>
              <a:t>rats.</a:t>
            </a:r>
            <a:r>
              <a:rPr lang="en-US" sz="1200" b="0" i="0" dirty="0" err="1">
                <a:effectLst/>
                <a:latin typeface="BlinkMacSystemFont"/>
              </a:rPr>
              <a:t>Ji</a:t>
            </a:r>
            <a:r>
              <a:rPr lang="en-US" sz="1200" b="0" i="0" dirty="0">
                <a:effectLst/>
                <a:latin typeface="BlinkMacSystemFont"/>
              </a:rPr>
              <a:t> HJ, Kang N, Chen T, </a:t>
            </a:r>
            <a:r>
              <a:rPr lang="en-US" sz="1200" b="0" i="0" dirty="0" err="1">
                <a:effectLst/>
                <a:latin typeface="BlinkMacSystemFont"/>
              </a:rPr>
              <a:t>Lv</a:t>
            </a:r>
            <a:r>
              <a:rPr lang="en-US" sz="1200" b="0" i="0" dirty="0">
                <a:effectLst/>
                <a:latin typeface="BlinkMacSystemFont"/>
              </a:rPr>
              <a:t> L, Ma XX, Wang FY, Tang XD.J </a:t>
            </a:r>
            <a:r>
              <a:rPr lang="en-US" sz="1200" b="0" i="0" dirty="0" err="1">
                <a:effectLst/>
                <a:latin typeface="BlinkMacSystemFont"/>
              </a:rPr>
              <a:t>Ethnopharmacol</a:t>
            </a:r>
            <a:r>
              <a:rPr lang="en-US" sz="1200" b="0" i="0" dirty="0">
                <a:effectLst/>
                <a:latin typeface="BlinkMacSystemFont"/>
              </a:rPr>
              <a:t>. 2019 Mar 1;231:355-362. </a:t>
            </a:r>
            <a:r>
              <a:rPr lang="en-US" sz="1200" b="0" i="0" dirty="0" err="1">
                <a:effectLst/>
                <a:latin typeface="BlinkMacSystemFont"/>
              </a:rPr>
              <a:t>doi</a:t>
            </a:r>
            <a:r>
              <a:rPr lang="en-US" sz="1200" b="0" i="0" dirty="0">
                <a:effectLst/>
                <a:latin typeface="BlinkMacSystemFont"/>
              </a:rPr>
              <a:t>: 10.1016/j.jep.2018.07.031. </a:t>
            </a:r>
            <a:r>
              <a:rPr lang="en-US" sz="1200" b="0" i="0" dirty="0" err="1">
                <a:effectLst/>
                <a:latin typeface="BlinkMacSystemFont"/>
              </a:rPr>
              <a:t>Epub</a:t>
            </a:r>
            <a:r>
              <a:rPr lang="en-US" sz="1200" b="0" i="0" dirty="0">
                <a:effectLst/>
                <a:latin typeface="BlinkMacSystemFont"/>
              </a:rPr>
              <a:t> 2018 Jul 31.PMID: 30071269</a:t>
            </a:r>
          </a:p>
          <a:p>
            <a:pPr algn="l">
              <a:buFont typeface="Arial" panose="020B0604020202020204" pitchFamily="34" charset="0"/>
              <a:buChar char="•"/>
            </a:pPr>
            <a:endParaRPr lang="en-US" sz="1200" b="0" i="0" dirty="0">
              <a:effectLst/>
              <a:latin typeface="BlinkMacSystemFont"/>
            </a:endParaRPr>
          </a:p>
          <a:p>
            <a:pPr algn="l">
              <a:buFont typeface="Arial" panose="020B0604020202020204" pitchFamily="34" charset="0"/>
              <a:buChar char="•"/>
            </a:pPr>
            <a:r>
              <a:rPr lang="en-US" sz="1200" b="0" i="0" u="none" strike="noStrike" dirty="0">
                <a:solidFill>
                  <a:srgbClr val="FFCC00"/>
                </a:solidFill>
                <a:effectLst/>
                <a:latin typeface="BlinkMacSystemFont"/>
                <a:hlinkClick r:id="rId4">
                  <a:extLst>
                    <a:ext uri="{A12FA001-AC4F-418D-AE19-62706E023703}">
                      <ahyp:hlinkClr xmlns:ahyp="http://schemas.microsoft.com/office/drawing/2018/hyperlinkcolor" val="tx"/>
                    </a:ext>
                  </a:extLst>
                </a:hlinkClick>
              </a:rPr>
              <a:t>Shen-ling-bai-zhu-</a:t>
            </a:r>
            <a:r>
              <a:rPr lang="en-US" sz="1200" b="0" i="0" u="none" strike="noStrike" dirty="0" err="1">
                <a:solidFill>
                  <a:srgbClr val="FFCC00"/>
                </a:solidFill>
                <a:effectLst/>
                <a:latin typeface="BlinkMacSystemFont"/>
                <a:hlinkClick r:id="rId4">
                  <a:extLst>
                    <a:ext uri="{A12FA001-AC4F-418D-AE19-62706E023703}">
                      <ahyp:hlinkClr xmlns:ahyp="http://schemas.microsoft.com/office/drawing/2018/hyperlinkcolor" val="tx"/>
                    </a:ext>
                  </a:extLst>
                </a:hlinkClick>
              </a:rPr>
              <a:t>san</a:t>
            </a:r>
            <a:r>
              <a:rPr lang="en-US" sz="1200" b="0" i="0" u="none" strike="noStrike" dirty="0">
                <a:solidFill>
                  <a:srgbClr val="FFCC00"/>
                </a:solidFill>
                <a:effectLst/>
                <a:latin typeface="BlinkMacSystemFont"/>
                <a:hlinkClick r:id="rId4">
                  <a:extLst>
                    <a:ext uri="{A12FA001-AC4F-418D-AE19-62706E023703}">
                      <ahyp:hlinkClr xmlns:ahyp="http://schemas.microsoft.com/office/drawing/2018/hyperlinkcolor" val="tx"/>
                    </a:ext>
                  </a:extLst>
                </a:hlinkClick>
              </a:rPr>
              <a:t> ameliorates inflammation and lung injury by increasing the gut microbiota in the murine model of Streptococcus pneumonia-induced </a:t>
            </a:r>
            <a:r>
              <a:rPr lang="en-US" sz="1200" b="0" i="0" u="none" strike="noStrike" dirty="0">
                <a:effectLst/>
                <a:latin typeface="BlinkMacSystemFont"/>
                <a:hlinkClick r:id="rId4">
                  <a:extLst>
                    <a:ext uri="{A12FA001-AC4F-418D-AE19-62706E023703}">
                      <ahyp:hlinkClr xmlns:ahyp="http://schemas.microsoft.com/office/drawing/2018/hyperlinkcolor" val="tx"/>
                    </a:ext>
                  </a:extLst>
                </a:hlinkClick>
              </a:rPr>
              <a:t>pneumonia.</a:t>
            </a:r>
            <a:endParaRPr lang="en-US" sz="1200" b="0" i="0" u="none" strike="noStrike" dirty="0">
              <a:effectLst/>
              <a:latin typeface="BlinkMacSystemFont"/>
            </a:endParaRPr>
          </a:p>
          <a:p>
            <a:pPr algn="l">
              <a:buFont typeface="Arial" panose="020B0604020202020204" pitchFamily="34" charset="0"/>
              <a:buChar char="•"/>
            </a:pPr>
            <a:r>
              <a:rPr lang="en-US" sz="1200" b="0" i="0" dirty="0">
                <a:effectLst/>
                <a:latin typeface="BlinkMacSystemFont"/>
              </a:rPr>
              <a:t>Feng J, Dai W, Zhang C, Chen H, Chen Z, Chen Y, Pan Q, Zhou Y.BMC Complement Med </a:t>
            </a:r>
            <a:r>
              <a:rPr lang="en-US" sz="1200" b="0" i="0" dirty="0" err="1">
                <a:effectLst/>
                <a:latin typeface="BlinkMacSystemFont"/>
              </a:rPr>
              <a:t>Ther</a:t>
            </a:r>
            <a:r>
              <a:rPr lang="en-US" sz="1200" b="0" i="0" dirty="0">
                <a:effectLst/>
                <a:latin typeface="BlinkMacSystemFont"/>
              </a:rPr>
              <a:t>. 2020 May 27;20(1):159. </a:t>
            </a:r>
            <a:r>
              <a:rPr lang="en-US" sz="1200" b="0" i="0" dirty="0" err="1">
                <a:effectLst/>
                <a:latin typeface="BlinkMacSystemFont"/>
              </a:rPr>
              <a:t>doi</a:t>
            </a:r>
            <a:r>
              <a:rPr lang="en-US" sz="1200" b="0" i="0" dirty="0">
                <a:effectLst/>
                <a:latin typeface="BlinkMacSystemFont"/>
              </a:rPr>
              <a:t>: 10.1186/s12906-020-02958-9.PMID: 32460745 </a:t>
            </a:r>
            <a:r>
              <a:rPr lang="en-US" sz="1200" b="1" i="0" dirty="0">
                <a:effectLst/>
                <a:latin typeface="BlinkMacSystemFont"/>
              </a:rPr>
              <a:t>Free PMC article.</a:t>
            </a:r>
          </a:p>
          <a:p>
            <a:pPr algn="l">
              <a:buFont typeface="Arial" panose="020B0604020202020204" pitchFamily="34" charset="0"/>
              <a:buChar char="•"/>
            </a:pPr>
            <a:endParaRPr lang="en-US" sz="1200" b="0" i="0" dirty="0">
              <a:effectLst/>
              <a:latin typeface="BlinkMacSystemFont"/>
            </a:endParaRPr>
          </a:p>
          <a:p>
            <a:pPr algn="l">
              <a:buFont typeface="Arial" panose="020B0604020202020204" pitchFamily="34" charset="0"/>
              <a:buChar char="•"/>
            </a:pPr>
            <a:r>
              <a:rPr lang="en-US" sz="1200" b="0" i="0" u="none" strike="noStrike" dirty="0">
                <a:solidFill>
                  <a:srgbClr val="FFCC00"/>
                </a:solidFill>
                <a:effectLst/>
                <a:latin typeface="BlinkMacSystemFont"/>
                <a:hlinkClick r:id="rId5">
                  <a:extLst>
                    <a:ext uri="{A12FA001-AC4F-418D-AE19-62706E023703}">
                      <ahyp:hlinkClr xmlns:ahyp="http://schemas.microsoft.com/office/drawing/2018/hyperlinkcolor" val="tx"/>
                    </a:ext>
                  </a:extLst>
                </a:hlinkClick>
              </a:rPr>
              <a:t>Impact of Antibiotics on Necrotizing Enterocolitis and Antibiotic-Associated </a:t>
            </a:r>
            <a:r>
              <a:rPr lang="en-US" sz="1200" b="0" i="0" u="none" strike="noStrike" dirty="0">
                <a:effectLst/>
                <a:latin typeface="BlinkMacSystemFont"/>
                <a:hlinkClick r:id="rId5">
                  <a:extLst>
                    <a:ext uri="{A12FA001-AC4F-418D-AE19-62706E023703}">
                      <ahyp:hlinkClr xmlns:ahyp="http://schemas.microsoft.com/office/drawing/2018/hyperlinkcolor" val="tx"/>
                    </a:ext>
                  </a:extLst>
                </a:hlinkClick>
              </a:rPr>
              <a:t>Diarrhea.</a:t>
            </a:r>
            <a:endParaRPr lang="en-US" sz="1200" b="0" i="0" u="none" strike="noStrike" dirty="0">
              <a:effectLst/>
              <a:latin typeface="BlinkMacSystemFont"/>
            </a:endParaRPr>
          </a:p>
          <a:p>
            <a:pPr algn="l">
              <a:buFont typeface="Arial" panose="020B0604020202020204" pitchFamily="34" charset="0"/>
              <a:buChar char="•"/>
            </a:pPr>
            <a:r>
              <a:rPr lang="en-US" sz="1200" b="0" i="0" dirty="0">
                <a:effectLst/>
                <a:latin typeface="BlinkMacSystemFont"/>
              </a:rPr>
              <a:t>Silverman MA, Konnikova L, Gerber </a:t>
            </a:r>
            <a:r>
              <a:rPr lang="en-US" sz="1200" b="0" i="0" dirty="0" err="1">
                <a:effectLst/>
                <a:latin typeface="BlinkMacSystemFont"/>
              </a:rPr>
              <a:t>JS.Gastroenterol</a:t>
            </a:r>
            <a:r>
              <a:rPr lang="en-US" sz="1200" b="0" i="0" dirty="0">
                <a:effectLst/>
                <a:latin typeface="BlinkMacSystemFont"/>
              </a:rPr>
              <a:t> Clin North Am. 2017 Mar;46(1):61-76. </a:t>
            </a:r>
            <a:r>
              <a:rPr lang="en-US" sz="1200" b="0" i="0" dirty="0" err="1">
                <a:effectLst/>
                <a:latin typeface="BlinkMacSystemFont"/>
              </a:rPr>
              <a:t>doi</a:t>
            </a:r>
            <a:r>
              <a:rPr lang="en-US" sz="1200" b="0" i="0" dirty="0">
                <a:effectLst/>
                <a:latin typeface="BlinkMacSystemFont"/>
              </a:rPr>
              <a:t>: 10.1016/j.gtc.2016.09.010.PMID: 28164853 </a:t>
            </a:r>
            <a:r>
              <a:rPr lang="en-US" sz="1200" b="1" i="0" dirty="0">
                <a:effectLst/>
                <a:latin typeface="BlinkMacSystemFont"/>
              </a:rPr>
              <a:t>Free PMC article.</a:t>
            </a:r>
            <a:r>
              <a:rPr lang="en-US" sz="1200" b="0" i="0" dirty="0">
                <a:effectLst/>
                <a:latin typeface="BlinkMacSystemFont"/>
              </a:rPr>
              <a:t> Review.</a:t>
            </a:r>
          </a:p>
          <a:p>
            <a:pPr algn="l">
              <a:buFont typeface="Arial" panose="020B0604020202020204" pitchFamily="34" charset="0"/>
              <a:buChar char="•"/>
            </a:pPr>
            <a:endParaRPr lang="en-US" sz="1200" b="0" i="0" dirty="0">
              <a:effectLst/>
              <a:latin typeface="BlinkMacSystemFont"/>
            </a:endParaRPr>
          </a:p>
          <a:p>
            <a:pPr algn="l">
              <a:buFont typeface="Arial" panose="020B0604020202020204" pitchFamily="34" charset="0"/>
              <a:buChar char="•"/>
            </a:pPr>
            <a:r>
              <a:rPr lang="en-US" sz="1200" b="0" i="0" u="none" strike="noStrike" dirty="0">
                <a:solidFill>
                  <a:srgbClr val="FFCC00"/>
                </a:solidFill>
                <a:effectLst/>
                <a:latin typeface="BlinkMacSystemFont"/>
                <a:hlinkClick r:id="rId6">
                  <a:extLst>
                    <a:ext uri="{A12FA001-AC4F-418D-AE19-62706E023703}">
                      <ahyp:hlinkClr xmlns:ahyp="http://schemas.microsoft.com/office/drawing/2018/hyperlinkcolor" val="tx"/>
                    </a:ext>
                  </a:extLst>
                </a:hlinkClick>
              </a:rPr>
              <a:t>A review of pharmacological and clinical studies on the application of </a:t>
            </a:r>
            <a:r>
              <a:rPr lang="en-US" sz="1200" b="0" i="0" u="none" strike="noStrike" dirty="0" err="1">
                <a:solidFill>
                  <a:srgbClr val="FFCC00"/>
                </a:solidFill>
                <a:effectLst/>
                <a:latin typeface="BlinkMacSystemFont"/>
                <a:hlinkClick r:id="rId6">
                  <a:extLst>
                    <a:ext uri="{A12FA001-AC4F-418D-AE19-62706E023703}">
                      <ahyp:hlinkClr xmlns:ahyp="http://schemas.microsoft.com/office/drawing/2018/hyperlinkcolor" val="tx"/>
                    </a:ext>
                  </a:extLst>
                </a:hlinkClick>
              </a:rPr>
              <a:t>Shenling</a:t>
            </a:r>
            <a:r>
              <a:rPr lang="en-US" sz="1200" b="0" i="0" u="none" strike="noStrike" dirty="0">
                <a:solidFill>
                  <a:srgbClr val="FFCC00"/>
                </a:solidFill>
                <a:effectLst/>
                <a:latin typeface="BlinkMacSystemFont"/>
                <a:hlinkClick r:id="rId6">
                  <a:extLst>
                    <a:ext uri="{A12FA001-AC4F-418D-AE19-62706E023703}">
                      <ahyp:hlinkClr xmlns:ahyp="http://schemas.microsoft.com/office/drawing/2018/hyperlinkcolor" val="tx"/>
                    </a:ext>
                  </a:extLst>
                </a:hlinkClick>
              </a:rPr>
              <a:t> </a:t>
            </a:r>
            <a:r>
              <a:rPr lang="en-US" sz="1200" b="0" i="0" u="none" strike="noStrike" dirty="0" err="1">
                <a:solidFill>
                  <a:srgbClr val="FFCC00"/>
                </a:solidFill>
                <a:effectLst/>
                <a:latin typeface="BlinkMacSystemFont"/>
                <a:hlinkClick r:id="rId6">
                  <a:extLst>
                    <a:ext uri="{A12FA001-AC4F-418D-AE19-62706E023703}">
                      <ahyp:hlinkClr xmlns:ahyp="http://schemas.microsoft.com/office/drawing/2018/hyperlinkcolor" val="tx"/>
                    </a:ext>
                  </a:extLst>
                </a:hlinkClick>
              </a:rPr>
              <a:t>Baizhu</a:t>
            </a:r>
            <a:r>
              <a:rPr lang="en-US" sz="1200" b="0" i="0" u="none" strike="noStrike" dirty="0">
                <a:solidFill>
                  <a:srgbClr val="FFCC00"/>
                </a:solidFill>
                <a:effectLst/>
                <a:latin typeface="BlinkMacSystemFont"/>
                <a:hlinkClick r:id="rId6">
                  <a:extLst>
                    <a:ext uri="{A12FA001-AC4F-418D-AE19-62706E023703}">
                      <ahyp:hlinkClr xmlns:ahyp="http://schemas.microsoft.com/office/drawing/2018/hyperlinkcolor" val="tx"/>
                    </a:ext>
                  </a:extLst>
                </a:hlinkClick>
              </a:rPr>
              <a:t> San in treatment of Ulcerative </a:t>
            </a:r>
            <a:r>
              <a:rPr lang="en-US" sz="1200" b="0" i="0" u="none" strike="noStrike" dirty="0">
                <a:effectLst/>
                <a:latin typeface="BlinkMacSystemFont"/>
                <a:hlinkClick r:id="rId6">
                  <a:extLst>
                    <a:ext uri="{A12FA001-AC4F-418D-AE19-62706E023703}">
                      <ahyp:hlinkClr xmlns:ahyp="http://schemas.microsoft.com/office/drawing/2018/hyperlinkcolor" val="tx"/>
                    </a:ext>
                  </a:extLst>
                </a:hlinkClick>
              </a:rPr>
              <a:t>colitis.</a:t>
            </a:r>
            <a:endParaRPr lang="en-US" sz="1200" b="0" i="0" u="none" strike="noStrike" dirty="0">
              <a:effectLst/>
              <a:latin typeface="BlinkMacSystemFont"/>
            </a:endParaRPr>
          </a:p>
          <a:p>
            <a:pPr algn="l">
              <a:buFont typeface="Arial" panose="020B0604020202020204" pitchFamily="34" charset="0"/>
              <a:buChar char="•"/>
            </a:pPr>
            <a:r>
              <a:rPr lang="en-US" sz="1200" b="0" i="0" dirty="0">
                <a:effectLst/>
                <a:latin typeface="BlinkMacSystemFont"/>
              </a:rPr>
              <a:t>Ma Q, Ouyang Y, Meng F, </a:t>
            </a:r>
            <a:r>
              <a:rPr lang="en-US" sz="1200" b="0" i="0" dirty="0" err="1">
                <a:effectLst/>
                <a:latin typeface="BlinkMacSystemFont"/>
              </a:rPr>
              <a:t>Noolvi</a:t>
            </a:r>
            <a:r>
              <a:rPr lang="en-US" sz="1200" b="0" i="0" dirty="0">
                <a:effectLst/>
                <a:latin typeface="BlinkMacSystemFont"/>
              </a:rPr>
              <a:t> MN, </a:t>
            </a:r>
            <a:r>
              <a:rPr lang="en-US" sz="1200" b="0" i="0" dirty="0" err="1">
                <a:effectLst/>
                <a:latin typeface="BlinkMacSystemFont"/>
              </a:rPr>
              <a:t>Avvaru</a:t>
            </a:r>
            <a:r>
              <a:rPr lang="en-US" sz="1200" b="0" i="0" dirty="0">
                <a:effectLst/>
                <a:latin typeface="BlinkMacSystemFont"/>
              </a:rPr>
              <a:t> SP, More UA, </a:t>
            </a:r>
            <a:r>
              <a:rPr lang="en-US" sz="1200" b="0" i="0" dirty="0" err="1">
                <a:effectLst/>
                <a:latin typeface="BlinkMacSystemFont"/>
              </a:rPr>
              <a:t>Aminabhavi</a:t>
            </a:r>
            <a:r>
              <a:rPr lang="en-US" sz="1200" b="0" i="0" dirty="0">
                <a:effectLst/>
                <a:latin typeface="BlinkMacSystemFont"/>
              </a:rPr>
              <a:t> TM, Du M, Liu H, Zhuang Y, Pang M, Cai T, Cai Y.J </a:t>
            </a:r>
            <a:r>
              <a:rPr lang="en-US" sz="1200" b="0" i="0" dirty="0" err="1">
                <a:effectLst/>
                <a:latin typeface="BlinkMacSystemFont"/>
              </a:rPr>
              <a:t>Ethnopharmacol</a:t>
            </a:r>
            <a:r>
              <a:rPr lang="en-US" sz="1200" b="0" i="0" dirty="0">
                <a:effectLst/>
                <a:latin typeface="BlinkMacSystemFont"/>
              </a:rPr>
              <a:t>. 2019 Nov 15;244:112105. </a:t>
            </a:r>
            <a:r>
              <a:rPr lang="en-US" sz="1200" b="0" i="0" dirty="0" err="1">
                <a:effectLst/>
                <a:latin typeface="BlinkMacSystemFont"/>
              </a:rPr>
              <a:t>doi</a:t>
            </a:r>
            <a:r>
              <a:rPr lang="en-US" sz="1200" b="0" i="0" dirty="0">
                <a:effectLst/>
                <a:latin typeface="BlinkMacSystemFont"/>
              </a:rPr>
              <a:t>: 10.1016/j.jep.2019.112105. </a:t>
            </a:r>
            <a:r>
              <a:rPr lang="en-US" sz="1200" b="0" i="0" dirty="0" err="1">
                <a:effectLst/>
                <a:latin typeface="BlinkMacSystemFont"/>
              </a:rPr>
              <a:t>Epub</a:t>
            </a:r>
            <a:r>
              <a:rPr lang="en-US" sz="1200" b="0" i="0" dirty="0">
                <a:effectLst/>
                <a:latin typeface="BlinkMacSystemFont"/>
              </a:rPr>
              <a:t> 2019 Jul 22.PMID: 31344480 Review.</a:t>
            </a:r>
          </a:p>
          <a:p>
            <a:pPr algn="l">
              <a:buFont typeface="Arial" panose="020B0604020202020204" pitchFamily="34" charset="0"/>
              <a:buChar char="•"/>
            </a:pPr>
            <a:endParaRPr lang="en-US" sz="1200" dirty="0">
              <a:latin typeface="BlinkMacSystemFont"/>
            </a:endParaRPr>
          </a:p>
          <a:p>
            <a:pPr>
              <a:buFont typeface="Arial" panose="020B0604020202020204" pitchFamily="34" charset="0"/>
              <a:buChar char="•"/>
            </a:pPr>
            <a:r>
              <a:rPr lang="en-US" sz="1200" b="0" i="0" dirty="0">
                <a:effectLst/>
                <a:latin typeface="BlinkMacSystemFont"/>
              </a:rPr>
              <a:t>SEE ALL</a:t>
            </a:r>
            <a:r>
              <a:rPr lang="en-US" sz="1200" dirty="0">
                <a:latin typeface="BlinkMacSystemFont"/>
              </a:rPr>
              <a:t>…. https://pubmed.ncbi.nlm.nih.gov/?linkname=pubmed_pubmed&amp;from_uid=28219687</a:t>
            </a:r>
          </a:p>
          <a:p>
            <a:pPr algn="l">
              <a:buFont typeface="Arial" panose="020B0604020202020204" pitchFamily="34" charset="0"/>
              <a:buChar char="•"/>
            </a:pPr>
            <a:endParaRPr lang="en-US" sz="1200" b="0" i="0" dirty="0">
              <a:effectLst/>
              <a:latin typeface="BlinkMacSystemFont"/>
            </a:endParaRPr>
          </a:p>
          <a:p>
            <a:pPr algn="l">
              <a:buFont typeface="Arial" panose="020B0604020202020204" pitchFamily="34" charset="0"/>
              <a:buChar char="•"/>
            </a:pPr>
            <a:endParaRPr lang="en-US" sz="1200" dirty="0">
              <a:latin typeface="BlinkMacSystemFont"/>
            </a:endParaRPr>
          </a:p>
        </p:txBody>
      </p:sp>
      <p:sp>
        <p:nvSpPr>
          <p:cNvPr id="9" name="TextBox 8">
            <a:extLst>
              <a:ext uri="{FF2B5EF4-FFF2-40B4-BE49-F238E27FC236}">
                <a16:creationId xmlns:a16="http://schemas.microsoft.com/office/drawing/2014/main" id="{AC401F0A-6C4D-4E8E-98C1-BBAB4D8F1FF5}"/>
              </a:ext>
            </a:extLst>
          </p:cNvPr>
          <p:cNvSpPr txBox="1"/>
          <p:nvPr/>
        </p:nvSpPr>
        <p:spPr>
          <a:xfrm>
            <a:off x="277126" y="236577"/>
            <a:ext cx="8409674" cy="800219"/>
          </a:xfrm>
          <a:prstGeom prst="rect">
            <a:avLst/>
          </a:prstGeom>
          <a:noFill/>
        </p:spPr>
        <p:txBody>
          <a:bodyPr wrap="none" rtlCol="0">
            <a:spAutoFit/>
          </a:bodyPr>
          <a:lstStyle/>
          <a:p>
            <a:pPr algn="ctr"/>
            <a:r>
              <a:rPr lang="en-US" dirty="0"/>
              <a:t>OVER 140 ARTICLES AND STUDIES ON THE </a:t>
            </a:r>
          </a:p>
          <a:p>
            <a:pPr algn="ctr"/>
            <a:r>
              <a:rPr lang="en-US" sz="2800" b="1" dirty="0">
                <a:solidFill>
                  <a:srgbClr val="FFC000"/>
                </a:solidFill>
              </a:rPr>
              <a:t>INTESTI-CARE FORMULA CHINESE FORMULA</a:t>
            </a:r>
          </a:p>
        </p:txBody>
      </p:sp>
      <p:pic>
        <p:nvPicPr>
          <p:cNvPr id="2" name="Picture 1">
            <a:extLst>
              <a:ext uri="{FF2B5EF4-FFF2-40B4-BE49-F238E27FC236}">
                <a16:creationId xmlns:a16="http://schemas.microsoft.com/office/drawing/2014/main" id="{379B5315-C6F9-4985-AC9B-4C86482E106B}"/>
              </a:ext>
            </a:extLst>
          </p:cNvPr>
          <p:cNvPicPr>
            <a:picLocks noChangeAspect="1"/>
          </p:cNvPicPr>
          <p:nvPr/>
        </p:nvPicPr>
        <p:blipFill>
          <a:blip r:embed="rId7"/>
          <a:stretch>
            <a:fillRect/>
          </a:stretch>
        </p:blipFill>
        <p:spPr>
          <a:xfrm>
            <a:off x="381000" y="1197126"/>
            <a:ext cx="1552925" cy="1548248"/>
          </a:xfrm>
          <a:prstGeom prst="rect">
            <a:avLst/>
          </a:prstGeom>
        </p:spPr>
      </p:pic>
    </p:spTree>
    <p:extLst>
      <p:ext uri="{BB962C8B-B14F-4D97-AF65-F5344CB8AC3E}">
        <p14:creationId xmlns:p14="http://schemas.microsoft.com/office/powerpoint/2010/main" val="17201709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04BD47D-14F1-4D6E-A726-61CEE4EA9CEE}"/>
              </a:ext>
            </a:extLst>
          </p:cNvPr>
          <p:cNvSpPr>
            <a:spLocks noGrp="1"/>
          </p:cNvSpPr>
          <p:nvPr>
            <p:ph type="title"/>
          </p:nvPr>
        </p:nvSpPr>
        <p:spPr/>
        <p:txBody>
          <a:bodyPr/>
          <a:lstStyle/>
          <a:p>
            <a:r>
              <a:rPr lang="en-US" dirty="0"/>
              <a:t>PRO-BIOTICS</a:t>
            </a:r>
            <a:br>
              <a:rPr lang="en-US" dirty="0"/>
            </a:br>
            <a:r>
              <a:rPr lang="en-US" dirty="0"/>
              <a:t>Pro-Biome 50 Billion</a:t>
            </a:r>
          </a:p>
        </p:txBody>
      </p:sp>
      <p:sp>
        <p:nvSpPr>
          <p:cNvPr id="2" name="Footer Placeholder 1">
            <a:extLst>
              <a:ext uri="{FF2B5EF4-FFF2-40B4-BE49-F238E27FC236}">
                <a16:creationId xmlns:a16="http://schemas.microsoft.com/office/drawing/2014/main" id="{E6523651-AFC8-4754-B9F0-F1BD163D9F7A}"/>
              </a:ext>
            </a:extLst>
          </p:cNvPr>
          <p:cNvSpPr>
            <a:spLocks noGrp="1"/>
          </p:cNvSpPr>
          <p:nvPr>
            <p:ph type="ftr" sz="quarter" idx="11"/>
          </p:nvPr>
        </p:nvSpPr>
        <p:spPr/>
        <p:txBody>
          <a:bodyPr/>
          <a:lstStyle/>
          <a:p>
            <a:pPr algn="ctr" defTabSz="685800" fontAlgn="auto">
              <a:spcBef>
                <a:spcPts val="0"/>
              </a:spcBef>
              <a:spcAft>
                <a:spcPts val="0"/>
              </a:spcAft>
              <a:defRPr/>
            </a:pPr>
            <a:r>
              <a:rPr lang="en-US" sz="900">
                <a:solidFill>
                  <a:prstClr val="black">
                    <a:tint val="75000"/>
                  </a:prstClr>
                </a:solidFill>
                <a:latin typeface="Century Gothic" panose="020F0302020204030204"/>
              </a:rPr>
              <a:t>Confidential and proprietary material of D'Arcy Wellness™ Inc.   All Rights Reserved 2011 </a:t>
            </a:r>
          </a:p>
        </p:txBody>
      </p:sp>
      <p:grpSp>
        <p:nvGrpSpPr>
          <p:cNvPr id="4" name="Group 3">
            <a:extLst>
              <a:ext uri="{FF2B5EF4-FFF2-40B4-BE49-F238E27FC236}">
                <a16:creationId xmlns:a16="http://schemas.microsoft.com/office/drawing/2014/main" id="{C3257457-3875-4D70-97F1-FBBEB768229B}"/>
              </a:ext>
            </a:extLst>
          </p:cNvPr>
          <p:cNvGrpSpPr/>
          <p:nvPr/>
        </p:nvGrpSpPr>
        <p:grpSpPr>
          <a:xfrm>
            <a:off x="553479" y="265113"/>
            <a:ext cx="4205462" cy="6142934"/>
            <a:chOff x="624688" y="-216921"/>
            <a:chExt cx="5607282" cy="8190580"/>
          </a:xfrm>
        </p:grpSpPr>
        <p:pic>
          <p:nvPicPr>
            <p:cNvPr id="5" name="Picture 2">
              <a:extLst>
                <a:ext uri="{FF2B5EF4-FFF2-40B4-BE49-F238E27FC236}">
                  <a16:creationId xmlns:a16="http://schemas.microsoft.com/office/drawing/2014/main" id="{AFE89B8A-84C2-4C1B-BC52-37AB61036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4688" y="-216921"/>
              <a:ext cx="1251355" cy="191075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C583783-D50A-42AE-A69C-AAD3307C60A8}"/>
                </a:ext>
              </a:extLst>
            </p:cNvPr>
            <p:cNvSpPr/>
            <p:nvPr/>
          </p:nvSpPr>
          <p:spPr>
            <a:xfrm>
              <a:off x="1237665" y="2741457"/>
              <a:ext cx="4994305" cy="5232202"/>
            </a:xfrm>
            <a:prstGeom prst="rect">
              <a:avLst/>
            </a:prstGeom>
          </p:spPr>
          <p:txBody>
            <a:bodyPr wrap="square">
              <a:spAutoFit/>
            </a:bodyPr>
            <a:lstStyle/>
            <a:p>
              <a:pPr marL="257175" indent="-257175" defTabSz="685800" eaLnBrk="1" fontAlgn="auto" hangingPunct="1">
                <a:spcBef>
                  <a:spcPts val="0"/>
                </a:spcBef>
                <a:spcAft>
                  <a:spcPts val="0"/>
                </a:spcAft>
                <a:buBlip>
                  <a:blip r:embed="rId4">
                    <a:extLst>
                      <a:ext uri="{96DAC541-7B7A-43D3-8B79-37D633B846F1}">
                        <asvg:svgBlip xmlns:asvg="http://schemas.microsoft.com/office/drawing/2016/SVG/main" r:embed="rId5"/>
                      </a:ext>
                    </a:extLst>
                  </a:blip>
                </a:buBlip>
                <a:defRPr/>
              </a:pPr>
              <a:r>
                <a:rPr lang="en-US" altLang="en-US" dirty="0">
                  <a:latin typeface="+mn-lt"/>
                </a:rPr>
                <a:t>11 strains, 50 billion CFU per capsule</a:t>
              </a:r>
            </a:p>
            <a:p>
              <a:pPr defTabSz="685800" eaLnBrk="1" fontAlgn="auto" hangingPunct="1">
                <a:spcBef>
                  <a:spcPts val="0"/>
                </a:spcBef>
                <a:spcAft>
                  <a:spcPts val="0"/>
                </a:spcAft>
                <a:defRPr/>
              </a:pPr>
              <a:endParaRPr lang="en-US" altLang="en-US" dirty="0">
                <a:latin typeface="+mn-lt"/>
              </a:endParaRPr>
            </a:p>
            <a:p>
              <a:pPr marL="257175" indent="-257175" defTabSz="685800" eaLnBrk="1" fontAlgn="auto" hangingPunct="1">
                <a:spcBef>
                  <a:spcPts val="0"/>
                </a:spcBef>
                <a:spcAft>
                  <a:spcPts val="0"/>
                </a:spcAft>
                <a:buBlip>
                  <a:blip r:embed="rId4">
                    <a:extLst>
                      <a:ext uri="{96DAC541-7B7A-43D3-8B79-37D633B846F1}">
                        <asvg:svgBlip xmlns:asvg="http://schemas.microsoft.com/office/drawing/2016/SVG/main" r:embed="rId5"/>
                      </a:ext>
                    </a:extLst>
                  </a:blip>
                </a:buBlip>
                <a:defRPr/>
              </a:pPr>
              <a:r>
                <a:rPr lang="en-US" altLang="en-US" dirty="0">
                  <a:latin typeface="+mn-lt"/>
                </a:rPr>
                <a:t>Dairy Free, Gluten Free, and DNA Authenticated.</a:t>
              </a:r>
            </a:p>
            <a:p>
              <a:pPr defTabSz="685800" eaLnBrk="1" fontAlgn="auto" hangingPunct="1">
                <a:spcBef>
                  <a:spcPts val="0"/>
                </a:spcBef>
                <a:spcAft>
                  <a:spcPts val="0"/>
                </a:spcAft>
                <a:defRPr/>
              </a:pPr>
              <a:endParaRPr lang="en-US" altLang="en-US" dirty="0">
                <a:latin typeface="+mn-lt"/>
              </a:endParaRPr>
            </a:p>
            <a:p>
              <a:pPr marL="257175" indent="-257175" defTabSz="685800" eaLnBrk="1" fontAlgn="auto" hangingPunct="1">
                <a:spcBef>
                  <a:spcPts val="0"/>
                </a:spcBef>
                <a:spcAft>
                  <a:spcPts val="0"/>
                </a:spcAft>
                <a:buBlip>
                  <a:blip r:embed="rId4">
                    <a:extLst>
                      <a:ext uri="{96DAC541-7B7A-43D3-8B79-37D633B846F1}">
                        <asvg:svgBlip xmlns:asvg="http://schemas.microsoft.com/office/drawing/2016/SVG/main" r:embed="rId5"/>
                      </a:ext>
                    </a:extLst>
                  </a:blip>
                </a:buBlip>
                <a:defRPr/>
              </a:pPr>
              <a:r>
                <a:rPr lang="en-US" altLang="en-US" dirty="0">
                  <a:latin typeface="+mn-lt"/>
                </a:rPr>
                <a:t>Guaranteed to label claim at expiration</a:t>
              </a:r>
            </a:p>
            <a:p>
              <a:pPr defTabSz="685800" eaLnBrk="1" fontAlgn="auto" hangingPunct="1">
                <a:spcBef>
                  <a:spcPts val="0"/>
                </a:spcBef>
                <a:spcAft>
                  <a:spcPts val="0"/>
                </a:spcAft>
                <a:defRPr/>
              </a:pPr>
              <a:endParaRPr lang="en-US" altLang="en-US" dirty="0">
                <a:latin typeface="+mn-lt"/>
              </a:endParaRPr>
            </a:p>
            <a:p>
              <a:pPr marL="257175" indent="-257175" defTabSz="685800" eaLnBrk="1" fontAlgn="auto" hangingPunct="1">
                <a:spcBef>
                  <a:spcPts val="0"/>
                </a:spcBef>
                <a:spcAft>
                  <a:spcPts val="0"/>
                </a:spcAft>
                <a:buBlip>
                  <a:blip r:embed="rId4">
                    <a:extLst>
                      <a:ext uri="{96DAC541-7B7A-43D3-8B79-37D633B846F1}">
                        <asvg:svgBlip xmlns:asvg="http://schemas.microsoft.com/office/drawing/2016/SVG/main" r:embed="rId5"/>
                      </a:ext>
                    </a:extLst>
                  </a:blip>
                </a:buBlip>
                <a:defRPr/>
              </a:pPr>
              <a:r>
                <a:rPr lang="en-US" altLang="en-US" dirty="0">
                  <a:latin typeface="+mn-lt"/>
                </a:rPr>
                <a:t>Guaranteed potency without refrigeration</a:t>
              </a:r>
            </a:p>
            <a:p>
              <a:pPr defTabSz="685800" eaLnBrk="1" fontAlgn="auto" hangingPunct="1">
                <a:spcBef>
                  <a:spcPts val="0"/>
                </a:spcBef>
                <a:spcAft>
                  <a:spcPts val="0"/>
                </a:spcAft>
                <a:defRPr/>
              </a:pPr>
              <a:endParaRPr lang="en-US" altLang="en-US" dirty="0">
                <a:latin typeface="+mn-lt"/>
              </a:endParaRPr>
            </a:p>
            <a:p>
              <a:pPr marL="257175" indent="-257175" defTabSz="685800" eaLnBrk="1" fontAlgn="auto" hangingPunct="1">
                <a:spcBef>
                  <a:spcPts val="0"/>
                </a:spcBef>
                <a:spcAft>
                  <a:spcPts val="0"/>
                </a:spcAft>
                <a:buBlip>
                  <a:blip r:embed="rId4">
                    <a:extLst>
                      <a:ext uri="{96DAC541-7B7A-43D3-8B79-37D633B846F1}">
                        <asvg:svgBlip xmlns:asvg="http://schemas.microsoft.com/office/drawing/2016/SVG/main" r:embed="rId5"/>
                      </a:ext>
                    </a:extLst>
                  </a:blip>
                </a:buBlip>
                <a:defRPr/>
              </a:pPr>
              <a:r>
                <a:rPr lang="en-US" altLang="en-US" dirty="0">
                  <a:latin typeface="+mn-lt"/>
                </a:rPr>
                <a:t>Non-GMO Project Verified</a:t>
              </a:r>
            </a:p>
            <a:p>
              <a:pPr defTabSz="685800" eaLnBrk="1" fontAlgn="auto" hangingPunct="1">
                <a:spcBef>
                  <a:spcPts val="0"/>
                </a:spcBef>
                <a:spcAft>
                  <a:spcPts val="0"/>
                </a:spcAft>
                <a:defRPr/>
              </a:pPr>
              <a:endParaRPr lang="en-US" altLang="en-US" sz="1500" dirty="0">
                <a:solidFill>
                  <a:srgbClr val="222222"/>
                </a:solidFill>
                <a:latin typeface="Century Gothic" panose="020F0302020204030204"/>
              </a:endParaRPr>
            </a:p>
          </p:txBody>
        </p:sp>
      </p:grpSp>
      <p:pic>
        <p:nvPicPr>
          <p:cNvPr id="10" name="Picture 9">
            <a:extLst>
              <a:ext uri="{FF2B5EF4-FFF2-40B4-BE49-F238E27FC236}">
                <a16:creationId xmlns:a16="http://schemas.microsoft.com/office/drawing/2014/main" id="{D6977BB6-3DE8-480A-9E75-A70F8ADA58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86400" y="2676525"/>
            <a:ext cx="3363378" cy="3176012"/>
          </a:xfrm>
          <a:prstGeom prst="rect">
            <a:avLst/>
          </a:prstGeom>
        </p:spPr>
      </p:pic>
      <p:sp>
        <p:nvSpPr>
          <p:cNvPr id="8" name="Rectangle 3">
            <a:extLst>
              <a:ext uri="{FF2B5EF4-FFF2-40B4-BE49-F238E27FC236}">
                <a16:creationId xmlns:a16="http://schemas.microsoft.com/office/drawing/2014/main" id="{31AC592E-183D-42EE-A1DC-27A2EE3187CE}"/>
              </a:ext>
            </a:extLst>
          </p:cNvPr>
          <p:cNvSpPr>
            <a:spLocks noChangeArrowheads="1"/>
          </p:cNvSpPr>
          <p:nvPr/>
        </p:nvSpPr>
        <p:spPr bwMode="auto">
          <a:xfrm>
            <a:off x="0" y="753377"/>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defRPr/>
            </a:pPr>
            <a:endParaRPr lang="en-US" altLang="en-US" sz="1350" dirty="0">
              <a:solidFill>
                <a:prstClr val="black"/>
              </a:solidFill>
              <a:latin typeface="Arial" panose="020B0604020202020204" pitchFamily="34" charset="0"/>
            </a:endParaRPr>
          </a:p>
        </p:txBody>
      </p:sp>
      <p:sp>
        <p:nvSpPr>
          <p:cNvPr id="6" name="TextBox 5">
            <a:extLst>
              <a:ext uri="{FF2B5EF4-FFF2-40B4-BE49-F238E27FC236}">
                <a16:creationId xmlns:a16="http://schemas.microsoft.com/office/drawing/2014/main" id="{F8FFB96C-4237-43E7-99B2-54C98B3FCFCA}"/>
              </a:ext>
            </a:extLst>
          </p:cNvPr>
          <p:cNvSpPr txBox="1"/>
          <p:nvPr/>
        </p:nvSpPr>
        <p:spPr>
          <a:xfrm>
            <a:off x="393218" y="4374104"/>
            <a:ext cx="1089252"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prstClr val="black"/>
                </a:solidFill>
                <a:latin typeface="Century Gothic" panose="020F0302020204030204"/>
              </a:rPr>
              <a:t>SKU: 13770</a:t>
            </a:r>
          </a:p>
        </p:txBody>
      </p:sp>
      <p:sp>
        <p:nvSpPr>
          <p:cNvPr id="7" name="AutoShape 2" descr="Non-GMO Project">
            <a:extLst>
              <a:ext uri="{FF2B5EF4-FFF2-40B4-BE49-F238E27FC236}">
                <a16:creationId xmlns:a16="http://schemas.microsoft.com/office/drawing/2014/main" id="{301A0B79-33F9-43BC-892F-E4258AAC221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prstClr val="black"/>
              </a:solidFill>
              <a:latin typeface="Century Gothic" panose="020F0302020204030204"/>
            </a:endParaRPr>
          </a:p>
        </p:txBody>
      </p:sp>
      <p:sp>
        <p:nvSpPr>
          <p:cNvPr id="9" name="AutoShape 4" descr="Non-GMO Project">
            <a:extLst>
              <a:ext uri="{FF2B5EF4-FFF2-40B4-BE49-F238E27FC236}">
                <a16:creationId xmlns:a16="http://schemas.microsoft.com/office/drawing/2014/main" id="{1F4B283A-DA44-42CB-9C6C-C2329D856456}"/>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prstClr val="black"/>
              </a:solidFill>
              <a:latin typeface="Century Gothic" panose="020F0302020204030204"/>
            </a:endParaRPr>
          </a:p>
        </p:txBody>
      </p:sp>
      <p:sp>
        <p:nvSpPr>
          <p:cNvPr id="13" name="Slide Number Placeholder 12">
            <a:extLst>
              <a:ext uri="{FF2B5EF4-FFF2-40B4-BE49-F238E27FC236}">
                <a16:creationId xmlns:a16="http://schemas.microsoft.com/office/drawing/2014/main" id="{61BBCEA6-D2C7-4D68-ABBE-FF3E434CF5C0}"/>
              </a:ext>
            </a:extLst>
          </p:cNvPr>
          <p:cNvSpPr>
            <a:spLocks noGrp="1"/>
          </p:cNvSpPr>
          <p:nvPr>
            <p:ph type="sldNum" sz="quarter" idx="11"/>
          </p:nvPr>
        </p:nvSpPr>
        <p:spPr/>
        <p:txBody>
          <a:bodyPr/>
          <a:lstStyle/>
          <a:p>
            <a:fld id="{03FAB5EE-D3B8-4F6B-AE50-1C34C87D8621}" type="slidenum">
              <a:rPr lang="en-US" altLang="en-US" smtClean="0"/>
              <a:pPr/>
              <a:t>7</a:t>
            </a:fld>
            <a:endParaRPr lang="en-US" altLang="en-US"/>
          </a:p>
        </p:txBody>
      </p:sp>
    </p:spTree>
    <p:extLst>
      <p:ext uri="{BB962C8B-B14F-4D97-AF65-F5344CB8AC3E}">
        <p14:creationId xmlns:p14="http://schemas.microsoft.com/office/powerpoint/2010/main" val="7839961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C1AC4B81-3FCC-4BD4-A8EA-48BAC8FB403E}"/>
              </a:ext>
            </a:extLst>
          </p:cNvPr>
          <p:cNvSpPr>
            <a:spLocks noGrp="1" noChangeArrowheads="1"/>
          </p:cNvSpPr>
          <p:nvPr>
            <p:ph type="title"/>
          </p:nvPr>
        </p:nvSpPr>
        <p:spPr>
          <a:xfrm>
            <a:off x="457200" y="838200"/>
            <a:ext cx="8229600" cy="1295400"/>
          </a:xfrm>
        </p:spPr>
        <p:txBody>
          <a:bodyPr/>
          <a:lstStyle/>
          <a:p>
            <a:pPr>
              <a:defRPr/>
            </a:pPr>
            <a:r>
              <a:rPr lang="en-US" sz="4000" dirty="0"/>
              <a:t>Pro-</a:t>
            </a:r>
            <a:r>
              <a:rPr lang="en-US" sz="4000" dirty="0" err="1"/>
              <a:t>Biotics</a:t>
            </a:r>
            <a:r>
              <a:rPr lang="en-US" sz="4000" dirty="0"/>
              <a:t> for </a:t>
            </a:r>
            <a:br>
              <a:rPr lang="en-US" sz="4000" dirty="0"/>
            </a:br>
            <a:r>
              <a:rPr lang="en-US" sz="4000" dirty="0" err="1"/>
              <a:t>Gastrintestinal</a:t>
            </a:r>
            <a:r>
              <a:rPr lang="en-US" sz="4000" dirty="0"/>
              <a:t> Problems</a:t>
            </a:r>
          </a:p>
        </p:txBody>
      </p:sp>
      <p:sp>
        <p:nvSpPr>
          <p:cNvPr id="197635" name="Rectangle 3">
            <a:extLst>
              <a:ext uri="{FF2B5EF4-FFF2-40B4-BE49-F238E27FC236}">
                <a16:creationId xmlns:a16="http://schemas.microsoft.com/office/drawing/2014/main" id="{57DF3C7E-447A-4958-A95D-903601DD0B65}"/>
              </a:ext>
            </a:extLst>
          </p:cNvPr>
          <p:cNvSpPr>
            <a:spLocks noGrp="1" noChangeArrowheads="1"/>
          </p:cNvSpPr>
          <p:nvPr>
            <p:ph type="body" idx="1"/>
          </p:nvPr>
        </p:nvSpPr>
        <p:spPr>
          <a:xfrm>
            <a:off x="457200" y="2209800"/>
            <a:ext cx="8229600" cy="3916363"/>
          </a:xfrm>
        </p:spPr>
        <p:txBody>
          <a:bodyPr/>
          <a:lstStyle/>
          <a:p>
            <a:pPr>
              <a:defRPr/>
            </a:pPr>
            <a:r>
              <a:rPr lang="en-US" sz="2400" b="1" dirty="0"/>
              <a:t>Pro-</a:t>
            </a:r>
            <a:r>
              <a:rPr lang="en-US" sz="2400" b="1" dirty="0" err="1"/>
              <a:t>biotics</a:t>
            </a:r>
            <a:r>
              <a:rPr lang="en-US" sz="2400" dirty="0"/>
              <a:t> Meaning "for life," </a:t>
            </a:r>
            <a:r>
              <a:rPr lang="en-US" sz="2400" dirty="0" err="1"/>
              <a:t>probiotics</a:t>
            </a:r>
            <a:r>
              <a:rPr lang="en-US" sz="2400" dirty="0"/>
              <a:t> are live microbial supplements given by mouth in a variety of ways to improve the balance of micro-organisms in the intestinal tract. </a:t>
            </a:r>
          </a:p>
          <a:p>
            <a:pPr>
              <a:defRPr/>
            </a:pPr>
            <a:r>
              <a:rPr lang="en-US" sz="2400" dirty="0"/>
              <a:t>Its about balance between good and bad bacteria. Importantly, they are entirely </a:t>
            </a:r>
            <a:r>
              <a:rPr lang="en-US" sz="2400" u="sng" dirty="0"/>
              <a:t>natural</a:t>
            </a:r>
            <a:r>
              <a:rPr lang="en-US" sz="2400" dirty="0"/>
              <a:t> substances. All animals, including man, have a large and complex population of bacteria and other micro-organisms in the intestine which are essential for the healthy functioning of the gut </a:t>
            </a:r>
          </a:p>
        </p:txBody>
      </p:sp>
      <p:sp>
        <p:nvSpPr>
          <p:cNvPr id="55300" name="Slide Number Placeholder 3">
            <a:extLst>
              <a:ext uri="{FF2B5EF4-FFF2-40B4-BE49-F238E27FC236}">
                <a16:creationId xmlns:a16="http://schemas.microsoft.com/office/drawing/2014/main" id="{824ADE38-E00D-4B9C-BB55-7BF9C0B368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DA0C5D5-F3B3-40F6-9C61-3A12E4972FD8}"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55301" name="Footer Placeholder 4">
            <a:extLst>
              <a:ext uri="{FF2B5EF4-FFF2-40B4-BE49-F238E27FC236}">
                <a16:creationId xmlns:a16="http://schemas.microsoft.com/office/drawing/2014/main" id="{87819AF4-326A-4A72-9F29-2E2DC3FF019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Confidential and proprietary material of D'Arcy Wellness™ Inc.   All Rights Reserved 2011 </a:t>
            </a:r>
          </a:p>
        </p:txBody>
      </p:sp>
      <p:pic>
        <p:nvPicPr>
          <p:cNvPr id="2" name="Picture 1">
            <a:extLst>
              <a:ext uri="{FF2B5EF4-FFF2-40B4-BE49-F238E27FC236}">
                <a16:creationId xmlns:a16="http://schemas.microsoft.com/office/drawing/2014/main" id="{FAA21441-CE99-448E-9C3F-6357C151D85D}"/>
              </a:ext>
            </a:extLst>
          </p:cNvPr>
          <p:cNvPicPr>
            <a:picLocks noChangeAspect="1"/>
          </p:cNvPicPr>
          <p:nvPr/>
        </p:nvPicPr>
        <p:blipFill>
          <a:blip r:embed="rId3"/>
          <a:stretch>
            <a:fillRect/>
          </a:stretch>
        </p:blipFill>
        <p:spPr>
          <a:xfrm>
            <a:off x="228600" y="533400"/>
            <a:ext cx="938865" cy="1438781"/>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3CF44-6D7A-457D-A143-A47BD3A5795E}"/>
              </a:ext>
            </a:extLst>
          </p:cNvPr>
          <p:cNvSpPr>
            <a:spLocks noGrp="1"/>
          </p:cNvSpPr>
          <p:nvPr>
            <p:ph type="sldNum" sz="quarter" idx="11"/>
          </p:nvPr>
        </p:nvSpPr>
        <p:spPr/>
        <p:txBody>
          <a:bodyPr/>
          <a:lstStyle/>
          <a:p>
            <a:fld id="{E6DCF602-CECC-4223-B10F-F9530EEFAE63}" type="slidenum">
              <a:rPr lang="en-US" altLang="en-US" smtClean="0"/>
              <a:pPr/>
              <a:t>9</a:t>
            </a:fld>
            <a:endParaRPr lang="en-US" altLang="en-US"/>
          </a:p>
        </p:txBody>
      </p:sp>
      <p:sp>
        <p:nvSpPr>
          <p:cNvPr id="5" name="Footer Placeholder 4">
            <a:extLst>
              <a:ext uri="{FF2B5EF4-FFF2-40B4-BE49-F238E27FC236}">
                <a16:creationId xmlns:a16="http://schemas.microsoft.com/office/drawing/2014/main" id="{65B092E1-F79D-4C00-BFCB-F7ABE011AACA}"/>
              </a:ext>
            </a:extLst>
          </p:cNvPr>
          <p:cNvSpPr>
            <a:spLocks noGrp="1"/>
          </p:cNvSpPr>
          <p:nvPr>
            <p:ph type="ftr" sz="quarter" idx="12"/>
          </p:nvPr>
        </p:nvSpPr>
        <p:spPr/>
        <p:txBody>
          <a:bodyPr/>
          <a:lstStyle/>
          <a:p>
            <a:pPr>
              <a:defRPr/>
            </a:pPr>
            <a:r>
              <a:rPr lang="en-US"/>
              <a:t>Confidential and proprietary material of D'Arcy Wellness™ Inc.   All Rights Reserved 2011 </a:t>
            </a:r>
          </a:p>
        </p:txBody>
      </p:sp>
      <p:pic>
        <p:nvPicPr>
          <p:cNvPr id="6" name="Content Placeholder 5" descr="A Healthy Gut Microbiota Can Protect Patients From Metastasis - Magaziner">
            <a:extLst>
              <a:ext uri="{FF2B5EF4-FFF2-40B4-BE49-F238E27FC236}">
                <a16:creationId xmlns:a16="http://schemas.microsoft.com/office/drawing/2014/main" id="{8D026880-3FEC-47B9-BEC8-8D2BD0CDF6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088" y="407988"/>
            <a:ext cx="6309711" cy="5718175"/>
          </a:xfrm>
          <a:prstGeom prst="rect">
            <a:avLst/>
          </a:prstGeom>
          <a:solidFill>
            <a:schemeClr val="accent4"/>
          </a:solidFill>
          <a:ln>
            <a:noFill/>
          </a:ln>
          <a:effectLst>
            <a:outerShdw blurRad="50800" dist="50800" dir="5400000" sx="110000" sy="110000" algn="ctr" rotWithShape="0">
              <a:schemeClr val="bg2">
                <a:lumMod val="50000"/>
              </a:schemeClr>
            </a:outerShdw>
          </a:effectLst>
        </p:spPr>
      </p:pic>
    </p:spTree>
    <p:extLst>
      <p:ext uri="{BB962C8B-B14F-4D97-AF65-F5344CB8AC3E}">
        <p14:creationId xmlns:p14="http://schemas.microsoft.com/office/powerpoint/2010/main" val="3950190891"/>
      </p:ext>
    </p:extLst>
  </p:cSld>
  <p:clrMapOvr>
    <a:masterClrMapping/>
  </p:clrMapOvr>
  <p:transition>
    <p:fade/>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2841</TotalTime>
  <Words>2332</Words>
  <Application>Microsoft Office PowerPoint</Application>
  <PresentationFormat>On-screen Show (4:3)</PresentationFormat>
  <Paragraphs>227</Paragraphs>
  <Slides>22</Slides>
  <Notes>10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7" baseType="lpstr">
      <vt:lpstr>adelle</vt:lpstr>
      <vt:lpstr>Arial</vt:lpstr>
      <vt:lpstr>BlinkMacSystemFont</vt:lpstr>
      <vt:lpstr>Calibri</vt:lpstr>
      <vt:lpstr>Century Gothic</vt:lpstr>
      <vt:lpstr>Garamond</vt:lpstr>
      <vt:lpstr>interface</vt:lpstr>
      <vt:lpstr>NexusSerif</vt:lpstr>
      <vt:lpstr>open-sans</vt:lpstr>
      <vt:lpstr>Roboto</vt:lpstr>
      <vt:lpstr>Times New Roman</vt:lpstr>
      <vt:lpstr>Verdana</vt:lpstr>
      <vt:lpstr>Wingdings</vt:lpstr>
      <vt:lpstr>Stream</vt:lpstr>
      <vt:lpstr>Document</vt:lpstr>
      <vt:lpstr>INTESTINAL BIOME RESTORATION SUPPLEMENTS  </vt:lpstr>
      <vt:lpstr>DISORDERS OF THE  GUT BIOME / BACTERIA</vt:lpstr>
      <vt:lpstr>BIOME RESORATION  SUPPLEMENT PROGRAM</vt:lpstr>
      <vt:lpstr>INTESTI-CARE FORMULA Intesti-Care Formula is one of the most common formulations of traditional Chinese medicine (TCM)  for the treatment of Ulcerative Colitis</vt:lpstr>
      <vt:lpstr>INTESTI-CARE FORMULA Shen-Ling-Bai-Zhu-San (SLBZS) Clears Inflammation and Improves the Biome</vt:lpstr>
      <vt:lpstr>PowerPoint Presentation</vt:lpstr>
      <vt:lpstr>PRO-BIOTICS Pro-Biome 50 Billion</vt:lpstr>
      <vt:lpstr>Pro-Biotics for  Gastrintestinal Problems</vt:lpstr>
      <vt:lpstr>PowerPoint Presentation</vt:lpstr>
      <vt:lpstr>COLOSTRUM</vt:lpstr>
      <vt:lpstr>COLOSTRUM</vt:lpstr>
      <vt:lpstr>Modern Life Depletes the Gut Biome?</vt:lpstr>
      <vt:lpstr>THE GUT BIOME</vt:lpstr>
      <vt:lpstr>PowerPoint Presentation</vt:lpstr>
      <vt:lpstr>2 WAY STREET OF GUT-BRAIN HEALTH</vt:lpstr>
      <vt:lpstr>The most diverse collection of bacteria ever found in humans,</vt:lpstr>
      <vt:lpstr>Papua New Guineans harbor biome communities with greater bacterial diversity, lower inter-individual variation, vastly different abundance profiles, and bacterial lineages undetectable in US.</vt:lpstr>
      <vt:lpstr>High-fiber diet can significantly  alter the gut microbiome  and nutrient intake </vt:lpstr>
      <vt:lpstr>Leaky Gut</vt:lpstr>
      <vt:lpstr>DEPLETED GUT LEAKY GUT Altered Intestinal Permeability</vt:lpstr>
      <vt:lpstr>PowerPoint Presentation</vt:lpstr>
      <vt:lpstr> BIOME RESTORATION  General Leaky Gut Program</vt:lpstr>
    </vt:vector>
  </TitlesOfParts>
  <Company>D'Arcy Wellness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"Complementary Medicine:  Why should  Acupuncture, Herbs and Vitamins be a part of your heath promoting regimen'</dc:title>
  <dc:creator>Janet Harvey D'Arcy</dc:creator>
  <cp:lastModifiedBy>geoff darcy</cp:lastModifiedBy>
  <cp:revision>37</cp:revision>
  <dcterms:created xsi:type="dcterms:W3CDTF">2007-01-16T15:14:03Z</dcterms:created>
  <dcterms:modified xsi:type="dcterms:W3CDTF">2021-09-27T21:13:05Z</dcterms:modified>
</cp:coreProperties>
</file>